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4" r:id="rId6"/>
    <p:sldId id="274" r:id="rId7"/>
    <p:sldId id="266" r:id="rId8"/>
    <p:sldId id="270" r:id="rId9"/>
    <p:sldId id="275" r:id="rId10"/>
    <p:sldId id="271" r:id="rId11"/>
    <p:sldId id="272" r:id="rId12"/>
    <p:sldId id="276" r:id="rId13"/>
    <p:sldId id="277" r:id="rId14"/>
    <p:sldId id="257" r:id="rId15"/>
    <p:sldId id="258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5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0AE5-EC65-9D40-BFE2-5A326294DB44}" type="datetimeFigureOut">
              <a:rPr lang="en-US" smtClean="0"/>
              <a:t>25/08/2013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3CC2-65F2-034E-9202-B1B604DE0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036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4E987-3E06-48D4-9D9A-FFA6B972E3C9}" type="datetimeFigureOut">
              <a:rPr lang="en-US" smtClean="0"/>
              <a:pPr/>
              <a:t>25/08/2013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B2A3-0A0C-499E-9F17-AEF11F0493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157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EA6-714A-4814-9D43-4357A76AF0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XXX-Powerpoint Template_1_p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600" y="31242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XXX-Powerpoint Template_1_p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6705600" cy="808038"/>
          </a:xfrm>
        </p:spPr>
        <p:txBody>
          <a:bodyPr>
            <a:no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AU" dirty="0" smtClean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F1E8-EC8D-B04D-B431-5C564326A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Dr. Kevin Lee - APCC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Enabling Commodity Environmental Sensor Networks Using Multi-Attribute Combinatorial Marketplaces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200" dirty="0" smtClean="0"/>
              <a:t>Kevin Lee, Murdoch University, Australia</a:t>
            </a:r>
          </a:p>
          <a:p>
            <a:r>
              <a:rPr lang="en-US" sz="2200" dirty="0" smtClean="0"/>
              <a:t>A</a:t>
            </a:r>
            <a:r>
              <a:rPr lang="en-AU" sz="2200" dirty="0" err="1" smtClean="0"/>
              <a:t>hmed</a:t>
            </a:r>
            <a:r>
              <a:rPr lang="en-AU" sz="2200" dirty="0" smtClean="0"/>
              <a:t> </a:t>
            </a:r>
            <a:r>
              <a:rPr lang="en-AU" sz="2200" dirty="0" err="1" smtClean="0"/>
              <a:t>Alrawahi</a:t>
            </a:r>
            <a:r>
              <a:rPr lang="en-AU" sz="2200" dirty="0" smtClean="0"/>
              <a:t>, University of </a:t>
            </a:r>
            <a:r>
              <a:rPr lang="en-AU" sz="2200" dirty="0" err="1" smtClean="0"/>
              <a:t>Nizwa</a:t>
            </a:r>
            <a:r>
              <a:rPr lang="en-AU" sz="2200" dirty="0" smtClean="0"/>
              <a:t>, Oman</a:t>
            </a:r>
          </a:p>
          <a:p>
            <a:r>
              <a:rPr lang="en-AU" sz="2200" dirty="0" smtClean="0"/>
              <a:t>Danny </a:t>
            </a:r>
            <a:r>
              <a:rPr lang="en-AU" sz="2200" dirty="0" err="1" smtClean="0"/>
              <a:t>Toohey</a:t>
            </a:r>
            <a:r>
              <a:rPr lang="en-AU" sz="2200" dirty="0" smtClean="0"/>
              <a:t>, Murdoch University, Australia</a:t>
            </a:r>
            <a:endParaRPr lang="en-A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508518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</a:p>
          <a:p>
            <a:pPr algn="ctr"/>
            <a:r>
              <a:rPr lang="en-US" dirty="0" smtClean="0"/>
              <a:t>Asia Pacific Conference on Communications (APCC 2013)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 Market for Commodity Environmental Sensor Networks</a:t>
            </a:r>
            <a:br>
              <a:rPr lang="en-AU" dirty="0" smtClean="0"/>
            </a:br>
            <a:r>
              <a:rPr lang="en-AU" dirty="0" smtClean="0"/>
              <a:t>Architecture</a:t>
            </a:r>
            <a:endParaRPr lang="en-AU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4" name="Content Placeholder 23" descr="architecture_v2_screensh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92" r="-37792"/>
          <a:stretch>
            <a:fillRect/>
          </a:stretch>
        </p:blipFill>
        <p:spPr>
          <a:xfrm>
            <a:off x="3139170" y="1916832"/>
            <a:ext cx="7463170" cy="4104456"/>
          </a:xfrm>
        </p:spPr>
      </p:pic>
      <p:sp>
        <p:nvSpPr>
          <p:cNvPr id="26" name="TextBox 25"/>
          <p:cNvSpPr txBox="1"/>
          <p:nvPr/>
        </p:nvSpPr>
        <p:spPr>
          <a:xfrm>
            <a:off x="107505" y="206084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Conceptual Model of the Proposed </a:t>
            </a:r>
            <a:r>
              <a:rPr lang="en-US" dirty="0" smtClean="0"/>
              <a:t>Architecture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Layered Architecture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Orchestration/Access Layer which maps applications to the sensor/physical layer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Trading process happens transparently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Hardware and Application agnostic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9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 Market for Commodity Environmental Sensor Networks</a:t>
            </a:r>
            <a:br>
              <a:rPr lang="en-AU" dirty="0" smtClean="0"/>
            </a:br>
            <a:r>
              <a:rPr lang="en-AU" dirty="0" smtClean="0"/>
              <a:t>Auction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sz="2000" dirty="0" smtClean="0"/>
              <a:t>To support this process algorithms are needed to match bundles from providers and consumers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sz="2000" dirty="0" smtClean="0"/>
              <a:t>Non-trivial – multiple-attribute, multiple bundles, time</a:t>
            </a:r>
          </a:p>
          <a:p>
            <a:r>
              <a:rPr lang="en-AU" sz="2000" dirty="0" smtClean="0"/>
              <a:t>Consumers submit request bundles with associated max pricing</a:t>
            </a:r>
          </a:p>
          <a:p>
            <a:r>
              <a:rPr lang="en-AU" sz="2000" dirty="0" smtClean="0"/>
              <a:t>Providers submit provision bundles with wider time availability, with associated min pricing</a:t>
            </a:r>
          </a:p>
          <a:p>
            <a:r>
              <a:rPr lang="en-AU" sz="2000" dirty="0" smtClean="0"/>
              <a:t>First consumer bundles must fall within the provider bundle availability,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sz="2000" dirty="0" smtClean="0"/>
              <a:t>Then a standard combinatorial exchange problem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endParaRPr lang="en-AU" sz="2000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Case Study: </a:t>
            </a:r>
            <a:r>
              <a:rPr lang="en-AU" dirty="0" smtClean="0"/>
              <a:t>Scenario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Take the scenario of a high-traffic metropolitan and commercial location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Car and </a:t>
            </a:r>
            <a:r>
              <a:rPr lang="en-AU" dirty="0"/>
              <a:t>b</a:t>
            </a:r>
            <a:r>
              <a:rPr lang="en-AU" dirty="0" smtClean="0"/>
              <a:t>us traffic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Footfall traffic</a:t>
            </a:r>
          </a:p>
          <a:p>
            <a:r>
              <a:rPr lang="en-AU" dirty="0" smtClean="0"/>
              <a:t>Range of Sensors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Environment – temp, light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Air – particles, gas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Human – traffic, footfall</a:t>
            </a:r>
          </a:p>
          <a:p>
            <a:r>
              <a:rPr lang="en-AU" dirty="0" smtClean="0"/>
              <a:t>Commercial push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Billboards, advertising, environmental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0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705600" cy="808038"/>
          </a:xfrm>
        </p:spPr>
        <p:txBody>
          <a:bodyPr>
            <a:normAutofit/>
          </a:bodyPr>
          <a:lstStyle/>
          <a:p>
            <a:r>
              <a:rPr lang="en-AU" dirty="0" smtClean="0"/>
              <a:t>Case Study: </a:t>
            </a:r>
            <a:r>
              <a:rPr lang="en-AU" dirty="0" smtClean="0"/>
              <a:t>Provider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AU" dirty="0" smtClean="0"/>
              <a:t>Matching the vocabulary</a:t>
            </a:r>
          </a:p>
          <a:p>
            <a:pPr marL="0" indent="0">
              <a:buNone/>
            </a:pPr>
            <a:r>
              <a:rPr lang="en-AU" sz="1600" dirty="0"/>
              <a:t>• </a:t>
            </a:r>
            <a:r>
              <a:rPr lang="en-AU" sz="1800" dirty="0"/>
              <a:t>The </a:t>
            </a:r>
            <a:r>
              <a:rPr lang="en-AU" sz="1800" i="1" dirty="0"/>
              <a:t>Location </a:t>
            </a:r>
            <a:r>
              <a:rPr lang="en-AU" sz="1800" dirty="0"/>
              <a:t>as an absolute GPS location. It is assumed that this would not change during deployment. To support many resources in a very localised area, this must be a high resolution GPS location. 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• The </a:t>
            </a:r>
            <a:r>
              <a:rPr lang="en-AU" sz="1800" i="1" dirty="0"/>
              <a:t>Sensors </a:t>
            </a:r>
            <a:r>
              <a:rPr lang="en-AU" sz="1800" dirty="0"/>
              <a:t>available on the mote is, at its most basic, just the footfall sensor. 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• The </a:t>
            </a:r>
            <a:r>
              <a:rPr lang="en-AU" sz="1800" i="1" dirty="0"/>
              <a:t>Mote </a:t>
            </a:r>
            <a:r>
              <a:rPr lang="en-AU" sz="1800" dirty="0"/>
              <a:t>attribute describes the processing power of the Mote in MIPS. 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• The </a:t>
            </a:r>
            <a:r>
              <a:rPr lang="en-AU" sz="1800" i="1" dirty="0"/>
              <a:t>Power </a:t>
            </a:r>
            <a:r>
              <a:rPr lang="en-AU" sz="1800" dirty="0"/>
              <a:t>attribute describes the Mote power as continuous as it is powered by mains power. 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• the </a:t>
            </a:r>
            <a:r>
              <a:rPr lang="en-AU" sz="1800" i="1" dirty="0"/>
              <a:t>Network </a:t>
            </a:r>
            <a:r>
              <a:rPr lang="en-AU" sz="1800" dirty="0"/>
              <a:t>attribute describes the network characteristics as 7 out of a scale of 10 as it is on a reliable but still wireless connection. 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• The </a:t>
            </a:r>
            <a:r>
              <a:rPr lang="en-AU" sz="1800" i="1" dirty="0"/>
              <a:t>Access Characteristics </a:t>
            </a:r>
            <a:r>
              <a:rPr lang="en-AU" sz="1800" dirty="0"/>
              <a:t>attribute specifies that access is through pull web service interface calls. 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• The </a:t>
            </a:r>
            <a:r>
              <a:rPr lang="en-AU" sz="1800" i="1" dirty="0"/>
              <a:t>Security </a:t>
            </a:r>
            <a:r>
              <a:rPr lang="en-AU" sz="1800" dirty="0"/>
              <a:t>attribute specifies that the connection is using SSL for the web service interface call. </a:t>
            </a:r>
            <a:endParaRPr lang="en-AU" sz="1800" dirty="0"/>
          </a:p>
          <a:p>
            <a:pPr>
              <a:spcBef>
                <a:spcPts val="1200"/>
              </a:spcBef>
              <a:buFont typeface="Arial"/>
              <a:buChar char="•"/>
            </a:pPr>
            <a:endParaRPr lang="en-AU" sz="2000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9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Case Study: </a:t>
            </a:r>
            <a:r>
              <a:rPr lang="en-AU" dirty="0" smtClean="0"/>
              <a:t>Consumer Usage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Three broad uses of this type of environmental sensor network data: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Direct Individual Advertising and Marketing</a:t>
            </a:r>
          </a:p>
          <a:p>
            <a:pPr marL="914400" lvl="1" indent="-457200"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Measuring footfall and selling street billboard space</a:t>
            </a:r>
            <a:endParaRPr lang="en-AU" dirty="0" smtClean="0"/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Public Monitoring and Control</a:t>
            </a:r>
          </a:p>
          <a:p>
            <a:pPr marL="914400" lvl="1" indent="-457200"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Measuring crowd movements</a:t>
            </a:r>
            <a:endParaRPr lang="en-AU" dirty="0"/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Environmental Impact Analysis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Performing environmental impact analysis by monitoring traffic flow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Proposed </a:t>
            </a:r>
            <a:r>
              <a:rPr lang="en-AU" dirty="0"/>
              <a:t>a market </a:t>
            </a:r>
            <a:r>
              <a:rPr lang="en-AU" dirty="0" smtClean="0"/>
              <a:t>mechanism for </a:t>
            </a:r>
            <a:r>
              <a:rPr lang="en-AU" dirty="0"/>
              <a:t>trading environmental sensor networks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 A </a:t>
            </a:r>
            <a:r>
              <a:rPr lang="en-GB" dirty="0"/>
              <a:t>vocabulary for describing Environmental Sensor Networks in a standard </a:t>
            </a:r>
            <a:r>
              <a:rPr lang="en-GB" dirty="0" smtClean="0"/>
              <a:t>way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 An </a:t>
            </a:r>
            <a:r>
              <a:rPr lang="en-GB" dirty="0"/>
              <a:t>architecture for trading Environmental Sensor </a:t>
            </a:r>
            <a:r>
              <a:rPr lang="en-GB" dirty="0" smtClean="0"/>
              <a:t>Networks</a:t>
            </a:r>
            <a:endParaRPr lang="en-GB" dirty="0"/>
          </a:p>
          <a:p>
            <a:pPr lvl="1">
              <a:buFont typeface="+mj-lt"/>
              <a:buAutoNum type="arabicPeriod"/>
            </a:pPr>
            <a:r>
              <a:rPr lang="en-GB" dirty="0" smtClean="0"/>
              <a:t> Algorithms </a:t>
            </a:r>
            <a:r>
              <a:rPr lang="en-GB" dirty="0"/>
              <a:t>for efficiently matching providers and </a:t>
            </a:r>
            <a:r>
              <a:rPr lang="en-GB" dirty="0" smtClean="0"/>
              <a:t>consumers</a:t>
            </a:r>
          </a:p>
          <a:p>
            <a:pPr marL="628650"/>
            <a:r>
              <a:rPr lang="en-GB" dirty="0" smtClean="0"/>
              <a:t>Future work will implement more mechanisms and apply to further case studies</a:t>
            </a:r>
            <a:endParaRPr lang="en-AU" dirty="0"/>
          </a:p>
          <a:p>
            <a:pPr>
              <a:spcBef>
                <a:spcPts val="1200"/>
              </a:spcBef>
              <a:buFont typeface="Arial"/>
              <a:buChar char="•"/>
            </a:pPr>
            <a:endParaRPr lang="en-AU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348880"/>
            <a:ext cx="4248472" cy="808038"/>
          </a:xfrm>
        </p:spPr>
        <p:txBody>
          <a:bodyPr>
            <a:normAutofit/>
          </a:bodyPr>
          <a:lstStyle/>
          <a:p>
            <a:r>
              <a:rPr lang="en-AU" dirty="0" smtClean="0"/>
              <a:t>Any Questions</a:t>
            </a:r>
            <a:endParaRPr lang="en-AU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3728" y="4941168"/>
            <a:ext cx="516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also email me at </a:t>
            </a:r>
            <a:r>
              <a:rPr lang="en-US" dirty="0" err="1" smtClean="0"/>
              <a:t>kevin.lee@murdoch.edu.au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Topic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Aiming to improve the use of environmental sensor networks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Focusing </a:t>
            </a:r>
            <a:r>
              <a:rPr lang="en-AU" dirty="0" smtClean="0"/>
              <a:t>on the accessibility of resources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Proposing a market mechanism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For trading environmental sensor networks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Marketplace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Resource Vocabulary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Trading algorithms</a:t>
            </a:r>
            <a:endParaRPr lang="en-AU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way to integrate environmental data into applications.</a:t>
            </a:r>
          </a:p>
          <a:p>
            <a:endParaRPr lang="en-US" dirty="0" smtClean="0"/>
          </a:p>
          <a:p>
            <a:r>
              <a:rPr lang="en-US" dirty="0" smtClean="0"/>
              <a:t>Composed of ‘</a:t>
            </a:r>
            <a:r>
              <a:rPr lang="en-US" dirty="0" smtClean="0">
                <a:solidFill>
                  <a:schemeClr val="accent4"/>
                </a:solidFill>
              </a:rPr>
              <a:t>motes</a:t>
            </a:r>
            <a:r>
              <a:rPr lang="en-US" dirty="0" smtClean="0"/>
              <a:t>’: embedded computers with low-power radios and simple sensors.</a:t>
            </a:r>
          </a:p>
          <a:p>
            <a:endParaRPr lang="en-US" dirty="0" smtClean="0"/>
          </a:p>
          <a:p>
            <a:r>
              <a:rPr lang="en-US" dirty="0" smtClean="0"/>
              <a:t>Motes form self-organizing networks that relay data to a small number of gateways.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609600"/>
            <a:ext cx="7344816" cy="808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</a:t>
            </a:r>
            <a:r>
              <a:rPr lang="en-US" dirty="0" smtClean="0"/>
              <a:t>Environmental Sensor Networks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9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/>
          <a:lstStyle/>
          <a:p>
            <a:r>
              <a:rPr lang="en-US" dirty="0" smtClean="0"/>
              <a:t>Varying Hardware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CPU from 10MHz to 190MHz</a:t>
            </a:r>
          </a:p>
          <a:p>
            <a:pPr lvl="1"/>
            <a:r>
              <a:rPr lang="en-US" sz="2000" dirty="0" smtClean="0"/>
              <a:t>RAM from 10KB to 512KB</a:t>
            </a:r>
          </a:p>
          <a:p>
            <a:pPr lvl="1"/>
            <a:r>
              <a:rPr lang="en-US" sz="2000" dirty="0" smtClean="0"/>
              <a:t>Flash from 48KB to 4MB</a:t>
            </a:r>
          </a:p>
          <a:p>
            <a:pPr lvl="1"/>
            <a:r>
              <a:rPr lang="en-US" sz="2000" dirty="0" smtClean="0"/>
              <a:t>Networking from 250kbps 802.15.4 up</a:t>
            </a:r>
            <a:r>
              <a:rPr lang="en-US" sz="2000" dirty="0" smtClean="0"/>
              <a:t>.</a:t>
            </a:r>
          </a:p>
          <a:p>
            <a:r>
              <a:rPr lang="en-US" dirty="0"/>
              <a:t>Varying </a:t>
            </a:r>
            <a:r>
              <a:rPr lang="en-US" dirty="0" smtClean="0"/>
              <a:t>Sensor:</a:t>
            </a:r>
            <a:endParaRPr lang="en-US" dirty="0"/>
          </a:p>
          <a:p>
            <a:pPr lvl="1"/>
            <a:r>
              <a:rPr lang="en-US" sz="2000" dirty="0" smtClean="0"/>
              <a:t>Temperature, Light, Sound, Vibration</a:t>
            </a:r>
          </a:p>
          <a:p>
            <a:r>
              <a:rPr lang="en-US" dirty="0"/>
              <a:t>Varying </a:t>
            </a:r>
            <a:r>
              <a:rPr lang="en-US" dirty="0" smtClean="0"/>
              <a:t>Platform:</a:t>
            </a:r>
            <a:endParaRPr lang="en-US" dirty="0"/>
          </a:p>
          <a:p>
            <a:pPr lvl="1"/>
            <a:r>
              <a:rPr lang="en-US" sz="2000" dirty="0" smtClean="0"/>
              <a:t>Fixed, wireless, mobile</a:t>
            </a:r>
          </a:p>
          <a:p>
            <a:r>
              <a:rPr lang="en-US" dirty="0"/>
              <a:t>Varying </a:t>
            </a:r>
            <a:r>
              <a:rPr lang="en-US" dirty="0" smtClean="0"/>
              <a:t>Ownership:</a:t>
            </a:r>
            <a:endParaRPr lang="en-US" dirty="0"/>
          </a:p>
          <a:p>
            <a:r>
              <a:rPr lang="en-US" sz="2000" dirty="0" smtClean="0"/>
              <a:t>Individuals, governments, companies</a:t>
            </a:r>
          </a:p>
          <a:p>
            <a:r>
              <a:rPr lang="en-US" dirty="0" smtClean="0"/>
              <a:t>Varying Usage Models:</a:t>
            </a:r>
            <a:endParaRPr lang="en-US" dirty="0"/>
          </a:p>
          <a:p>
            <a:pPr lvl="1"/>
            <a:r>
              <a:rPr lang="en-US" sz="2000" dirty="0" smtClean="0"/>
              <a:t>Constant, periodic, one-off, emergency (reactive)</a:t>
            </a:r>
            <a:endParaRPr lang="en-US" sz="2000" dirty="0"/>
          </a:p>
          <a:p>
            <a:pPr lvl="1"/>
            <a:r>
              <a:rPr lang="en-US" sz="2000" dirty="0" smtClean="0"/>
              <a:t>.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088"/>
            <a:ext cx="7139136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Sensor Networks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628800"/>
            <a:ext cx="1559475" cy="1764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7342" y="3933056"/>
            <a:ext cx="1431474" cy="1602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12776"/>
            <a:ext cx="1620952" cy="1037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dirty="0" smtClean="0"/>
              <a:t>Its hard for Environmental Sensor Network application users to access resources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Lack of standard open environmental sensor networks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Lack of a marketplace to access data and ESNs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Lack of competition for providing resources</a:t>
            </a:r>
          </a:p>
          <a:p>
            <a:pPr marL="914400" lvl="1" indent="-457200">
              <a:buFont typeface="Arial"/>
              <a:buChar char="•"/>
            </a:pPr>
            <a:r>
              <a:rPr lang="en-AU" dirty="0" smtClean="0"/>
              <a:t>Lack of large-scale ESN deployment</a:t>
            </a:r>
            <a:endParaRPr lang="en-AU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Aims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Enable Interoperability of ESNs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Empower Small and Medium Enterprise ESN users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Improve Service Level Agreements (SLAs)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Avoid Monopolies of ESN providers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Enable Infrastructure Innovation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Enable Application and Platform Innovation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endParaRPr lang="en-AU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27168" cy="8080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</a:t>
            </a:r>
            <a:r>
              <a:rPr lang="en-AU" dirty="0" smtClean="0"/>
              <a:t>Approach: </a:t>
            </a:r>
            <a:br>
              <a:rPr lang="en-AU" dirty="0" smtClean="0"/>
            </a:br>
            <a:r>
              <a:rPr lang="en-AU" dirty="0" smtClean="0"/>
              <a:t>A </a:t>
            </a:r>
            <a:r>
              <a:rPr lang="en-AU" dirty="0" smtClean="0"/>
              <a:t>Market for Commodity Environmental Sensor </a:t>
            </a:r>
            <a:r>
              <a:rPr lang="en-AU" dirty="0" smtClean="0"/>
              <a:t>Networks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A vocabulary for describing Environmental Sensor Networks in a standard way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GB" dirty="0" smtClean="0"/>
              <a:t>Enables Interoperability and </a:t>
            </a:r>
            <a:r>
              <a:rPr lang="en-GB" dirty="0" err="1" smtClean="0"/>
              <a:t>consistancy</a:t>
            </a:r>
            <a:endParaRPr lang="en-GB" dirty="0" smtClean="0"/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An architecture for trading Environmental Sensor Networks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GB" dirty="0" smtClean="0"/>
              <a:t>Support both providers and consumers..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Algorithms for efficiently matching providers and consumers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GB" dirty="0" smtClean="0"/>
              <a:t>Supporting a growing market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endParaRPr lang="en-AU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7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 Market for Commodity Environmental Sensor Networks</a:t>
            </a:r>
            <a:br>
              <a:rPr lang="en-AU" dirty="0" smtClean="0"/>
            </a:br>
            <a:r>
              <a:rPr lang="en-AU" dirty="0" smtClean="0"/>
              <a:t>Vocabulary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AU" sz="2200" dirty="0" smtClean="0"/>
              <a:t>Simple Vocabulary to describe any environmental sensor network resource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sz="2200" dirty="0" smtClean="0"/>
              <a:t>Location L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sz="2200" dirty="0" smtClean="0"/>
              <a:t>Sensor 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sz="2200" dirty="0" smtClean="0"/>
              <a:t>Motes M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sz="2200" dirty="0" smtClean="0"/>
              <a:t>Power P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sz="2200" dirty="0" smtClean="0"/>
              <a:t>Network N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sz="2200" dirty="0" smtClean="0"/>
              <a:t>Access Characteristics A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AU" sz="2200" dirty="0" smtClean="0"/>
              <a:t>Security 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000" dirty="0" smtClean="0"/>
              <a:t>Each resource can be described within the range of each attribute</a:t>
            </a:r>
            <a:endParaRPr lang="en-AU" sz="2000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5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 Market for Commodity Environmental Sensor Networks</a:t>
            </a:r>
            <a:br>
              <a:rPr lang="en-AU" dirty="0" smtClean="0"/>
            </a:br>
            <a:r>
              <a:rPr lang="en-AU" dirty="0" smtClean="0"/>
              <a:t>Trading Bundles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en-AU" sz="2200" dirty="0" smtClean="0"/>
              <a:t>Each provider or consumer can represent their resource availability or requirement.</a:t>
            </a:r>
          </a:p>
          <a:p>
            <a:r>
              <a:rPr lang="en-AU" sz="2200" dirty="0" smtClean="0"/>
              <a:t>Creat</a:t>
            </a:r>
            <a:r>
              <a:rPr lang="en-AU" sz="2200" dirty="0" smtClean="0"/>
              <a:t>e a tradable combinatorial bundle </a:t>
            </a:r>
          </a:p>
          <a:p>
            <a:r>
              <a:rPr lang="en-AU" sz="2200" dirty="0" smtClean="0"/>
              <a:t>e.g. </a:t>
            </a:r>
            <a:r>
              <a:rPr lang="en-AU" sz="2200" i="1" dirty="0"/>
              <a:t>B</a:t>
            </a:r>
            <a:r>
              <a:rPr lang="en-AU" sz="2200" baseline="30000" dirty="0"/>
              <a:t>1</a:t>
            </a:r>
            <a:r>
              <a:rPr lang="en-AU" sz="2200" dirty="0"/>
              <a:t> </a:t>
            </a:r>
            <a:r>
              <a:rPr lang="en-AU" sz="2200" i="1" dirty="0"/>
              <a:t>= </a:t>
            </a:r>
            <a:r>
              <a:rPr lang="en-AU" sz="2200" i="1" dirty="0" err="1"/>
              <a:t>L</a:t>
            </a:r>
            <a:r>
              <a:rPr lang="en-AU" sz="2200" baseline="30000" dirty="0" err="1"/>
              <a:t>l</a:t>
            </a:r>
            <a:r>
              <a:rPr lang="en-AU" sz="2200" i="1" dirty="0" err="1"/>
              <a:t>T</a:t>
            </a:r>
            <a:r>
              <a:rPr lang="en-AU" sz="2200" baseline="30000" dirty="0" err="1"/>
              <a:t>t</a:t>
            </a:r>
            <a:r>
              <a:rPr lang="en-AU" sz="2200" i="1" dirty="0" err="1"/>
              <a:t>M</a:t>
            </a:r>
            <a:r>
              <a:rPr lang="en-AU" sz="2200" baseline="30000" dirty="0" err="1"/>
              <a:t>m</a:t>
            </a:r>
            <a:r>
              <a:rPr lang="en-AU" sz="2200" i="1" dirty="0" err="1"/>
              <a:t>S</a:t>
            </a:r>
            <a:r>
              <a:rPr lang="en-AU" sz="2200" baseline="30000" dirty="0" err="1"/>
              <a:t>s</a:t>
            </a:r>
            <a:r>
              <a:rPr lang="en-AU" sz="2200" i="1" dirty="0" err="1"/>
              <a:t>C</a:t>
            </a:r>
            <a:r>
              <a:rPr lang="en-AU" sz="2200" i="1" dirty="0"/>
              <a:t> </a:t>
            </a:r>
            <a:endParaRPr lang="en-AU" sz="2200" i="1" dirty="0" smtClean="0"/>
          </a:p>
          <a:p>
            <a:r>
              <a:rPr lang="en-AU" sz="2200" i="1" dirty="0" smtClean="0"/>
              <a:t>The process of matching providers and consumers is a combinatorial exchange problem.</a:t>
            </a:r>
          </a:p>
          <a:p>
            <a:r>
              <a:rPr lang="en-AU" sz="2200" i="1" dirty="0" smtClean="0"/>
              <a:t>i.e. exchanging bundles of combinations of attributes</a:t>
            </a:r>
            <a:endParaRPr lang="en-AU" sz="2200" dirty="0"/>
          </a:p>
          <a:p>
            <a:endParaRPr lang="en-AU" sz="2200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i-FI" dirty="0" smtClean="0"/>
              <a:t>Dr. Kevin Lee - APCC 2013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emplate1">
  <a:themeElements>
    <a:clrScheme name="Curtin Universit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3366"/>
      </a:accent1>
      <a:accent2>
        <a:srgbClr val="B58C0A"/>
      </a:accent2>
      <a:accent3>
        <a:srgbClr val="FFFFFF"/>
      </a:accent3>
      <a:accent4>
        <a:srgbClr val="000000"/>
      </a:accent4>
      <a:accent5>
        <a:srgbClr val="B8ADB8"/>
      </a:accent5>
      <a:accent6>
        <a:srgbClr val="A47E08"/>
      </a:accent6>
      <a:hlink>
        <a:srgbClr val="005B85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PowerpointTemplate1.potx</Template>
  <TotalTime>410</TotalTime>
  <Words>1003</Words>
  <Application>Microsoft Macintosh PowerPoint</Application>
  <PresentationFormat>On-screen Show (4:3)</PresentationFormat>
  <Paragraphs>183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PowerpointTemplate1</vt:lpstr>
      <vt:lpstr>Enabling Commodity Environmental Sensor Networks Using Multi-Attribute Combinatorial Marketplaces </vt:lpstr>
      <vt:lpstr>Topic Overview</vt:lpstr>
      <vt:lpstr>Background: Environmental Sensor Networks</vt:lpstr>
      <vt:lpstr>Characteristics of Sensor Networks</vt:lpstr>
      <vt:lpstr>Motivation</vt:lpstr>
      <vt:lpstr>Aims</vt:lpstr>
      <vt:lpstr>The Approach:  A Market for Commodity Environmental Sensor Networks</vt:lpstr>
      <vt:lpstr>A Market for Commodity Environmental Sensor Networks Vocabulary</vt:lpstr>
      <vt:lpstr>A Market for Commodity Environmental Sensor Networks Trading Bundles</vt:lpstr>
      <vt:lpstr>A Market for Commodity Environmental Sensor Networks Architecture</vt:lpstr>
      <vt:lpstr>A Market for Commodity Environmental Sensor Networks Auction Process</vt:lpstr>
      <vt:lpstr>Case Study: Scenario</vt:lpstr>
      <vt:lpstr>Case Study: Provider</vt:lpstr>
      <vt:lpstr>Case Study: Consumer Usage</vt:lpstr>
      <vt:lpstr>Summary</vt:lpstr>
      <vt:lpstr>Any Questions</vt:lpstr>
    </vt:vector>
  </TitlesOfParts>
  <Company>Murdoch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Services</dc:creator>
  <cp:lastModifiedBy>Kevin Lee</cp:lastModifiedBy>
  <cp:revision>30</cp:revision>
  <dcterms:created xsi:type="dcterms:W3CDTF">2012-05-24T03:11:48Z</dcterms:created>
  <dcterms:modified xsi:type="dcterms:W3CDTF">2013-08-25T07:30:00Z</dcterms:modified>
</cp:coreProperties>
</file>