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492"/>
    <p:restoredTop sz="94788"/>
  </p:normalViewPr>
  <p:slideViewPr>
    <p:cSldViewPr snapToGrid="0" snapToObjects="1">
      <p:cViewPr>
        <p:scale>
          <a:sx n="80" d="100"/>
          <a:sy n="80" d="100"/>
        </p:scale>
        <p:origin x="39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67238258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68050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6349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91897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87438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06218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58909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5210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2073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10058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7881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717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2610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198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3167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74157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32819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67022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r>
              <a:rPr lang="en-GB" smtClean="0"/>
              <a:t>ITA 2015</a:t>
            </a:r>
            <a:endParaRPr lang="en-US" dirty="0"/>
          </a:p>
        </p:txBody>
      </p:sp>
      <p:sp>
        <p:nvSpPr>
          <p:cNvPr id="5" name="Footer Placeholder 4"/>
          <p:cNvSpPr>
            <a:spLocks noGrp="1"/>
          </p:cNvSpPr>
          <p:nvPr>
            <p:ph type="ftr" sz="quarter" idx="11"/>
          </p:nvPr>
        </p:nvSpPr>
        <p:spPr/>
        <p:txBody>
          <a:bodyPr/>
          <a:lstStyle/>
          <a:p>
            <a:r>
              <a:rPr lang="en-US" smtClean="0"/>
              <a:t>Kevin Lee, Nottingham Trent University</a:t>
            </a:r>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36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r>
              <a:rPr lang="en-GB" smtClean="0"/>
              <a:t>ITA 2015</a:t>
            </a:r>
            <a:endParaRPr lang="en-US" dirty="0"/>
          </a:p>
        </p:txBody>
      </p:sp>
      <p:sp>
        <p:nvSpPr>
          <p:cNvPr id="5" name="Footer Placeholder 4"/>
          <p:cNvSpPr>
            <a:spLocks noGrp="1"/>
          </p:cNvSpPr>
          <p:nvPr>
            <p:ph type="ftr" sz="quarter" idx="11"/>
          </p:nvPr>
        </p:nvSpPr>
        <p:spPr/>
        <p:txBody>
          <a:bodyPr/>
          <a:lstStyle/>
          <a:p>
            <a:r>
              <a:rPr lang="en-US" smtClean="0"/>
              <a:t>Kevin Lee, Nottingham Trent University</a:t>
            </a:r>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1562043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r>
              <a:rPr lang="en-GB" smtClean="0"/>
              <a:t>ITA 2015</a:t>
            </a:r>
            <a:endParaRPr lang="en-US" dirty="0"/>
          </a:p>
        </p:txBody>
      </p:sp>
      <p:sp>
        <p:nvSpPr>
          <p:cNvPr id="5" name="Footer Placeholder 4"/>
          <p:cNvSpPr>
            <a:spLocks noGrp="1"/>
          </p:cNvSpPr>
          <p:nvPr>
            <p:ph type="ftr" sz="quarter" idx="11"/>
          </p:nvPr>
        </p:nvSpPr>
        <p:spPr/>
        <p:txBody>
          <a:bodyPr/>
          <a:lstStyle/>
          <a:p>
            <a:r>
              <a:rPr lang="en-US" smtClean="0"/>
              <a:t>Kevin Lee, Nottingham Trent University</a:t>
            </a:r>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284696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
        <p:nvSpPr>
          <p:cNvPr id="2" name="Date Placeholder 1"/>
          <p:cNvSpPr>
            <a:spLocks noGrp="1"/>
          </p:cNvSpPr>
          <p:nvPr>
            <p:ph type="dt" sz="half" idx="13"/>
          </p:nvPr>
        </p:nvSpPr>
        <p:spPr/>
        <p:txBody>
          <a:bodyPr/>
          <a:lstStyle/>
          <a:p>
            <a:r>
              <a:rPr lang="en-GB" smtClean="0"/>
              <a:t>ITA 2015</a:t>
            </a:r>
            <a:endParaRPr lang="en-US" dirty="0"/>
          </a:p>
        </p:txBody>
      </p:sp>
      <p:sp>
        <p:nvSpPr>
          <p:cNvPr id="3" name="Footer Placeholder 2"/>
          <p:cNvSpPr>
            <a:spLocks noGrp="1"/>
          </p:cNvSpPr>
          <p:nvPr>
            <p:ph type="ftr" sz="quarter" idx="14"/>
          </p:nvPr>
        </p:nvSpPr>
        <p:spPr/>
        <p:txBody>
          <a:bodyPr/>
          <a:lstStyle/>
          <a:p>
            <a:r>
              <a:rPr lang="en-US" smtClean="0"/>
              <a:t>Kevin Lee, Nottingham Trent University</a:t>
            </a:r>
            <a:endParaRPr lang="en-US" dirty="0"/>
          </a:p>
        </p:txBody>
      </p:sp>
    </p:spTree>
    <p:extLst>
      <p:ext uri="{BB962C8B-B14F-4D97-AF65-F5344CB8AC3E}">
        <p14:creationId xmlns:p14="http://schemas.microsoft.com/office/powerpoint/2010/main" val="30074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r>
              <a:rPr lang="en-GB" smtClean="0"/>
              <a:t>ITA 2015</a:t>
            </a:r>
            <a:endParaRPr lang="en-US" dirty="0"/>
          </a:p>
        </p:txBody>
      </p:sp>
      <p:sp>
        <p:nvSpPr>
          <p:cNvPr id="5" name="Footer Placeholder 4"/>
          <p:cNvSpPr>
            <a:spLocks noGrp="1"/>
          </p:cNvSpPr>
          <p:nvPr>
            <p:ph type="ftr" sz="quarter" idx="11"/>
          </p:nvPr>
        </p:nvSpPr>
        <p:spPr/>
        <p:txBody>
          <a:bodyPr/>
          <a:lstStyle/>
          <a:p>
            <a:r>
              <a:rPr lang="en-US" smtClean="0"/>
              <a:t>Kevin Lee, Nottingham Trent University</a:t>
            </a:r>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16969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GB"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r>
              <a:rPr lang="en-GB" smtClean="0"/>
              <a:t>ITA 2015</a:t>
            </a:r>
            <a:endParaRPr lang="en-US" dirty="0"/>
          </a:p>
        </p:txBody>
      </p:sp>
      <p:sp>
        <p:nvSpPr>
          <p:cNvPr id="5" name="Footer Placeholder 4"/>
          <p:cNvSpPr>
            <a:spLocks noGrp="1"/>
          </p:cNvSpPr>
          <p:nvPr>
            <p:ph type="ftr" sz="quarter" idx="11"/>
          </p:nvPr>
        </p:nvSpPr>
        <p:spPr/>
        <p:txBody>
          <a:bodyPr/>
          <a:lstStyle/>
          <a:p>
            <a:r>
              <a:rPr lang="en-US" smtClean="0"/>
              <a:t>Kevin Lee, Nottingham Trent University</a:t>
            </a:r>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83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r>
              <a:rPr lang="en-GB" smtClean="0"/>
              <a:t>ITA 2015</a:t>
            </a:r>
            <a:endParaRPr lang="en-US" dirty="0"/>
          </a:p>
        </p:txBody>
      </p:sp>
      <p:sp>
        <p:nvSpPr>
          <p:cNvPr id="6" name="Footer Placeholder 5"/>
          <p:cNvSpPr>
            <a:spLocks noGrp="1"/>
          </p:cNvSpPr>
          <p:nvPr>
            <p:ph type="ftr" sz="quarter" idx="11"/>
          </p:nvPr>
        </p:nvSpPr>
        <p:spPr/>
        <p:txBody>
          <a:bodyPr/>
          <a:lstStyle/>
          <a:p>
            <a:r>
              <a:rPr lang="en-US" smtClean="0"/>
              <a:t>Kevin Lee, Nottingham Trent University</a:t>
            </a:r>
            <a:endParaRPr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129007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r>
              <a:rPr lang="en-GB" smtClean="0"/>
              <a:t>ITA 2015</a:t>
            </a:r>
            <a:endParaRPr lang="en-US" dirty="0"/>
          </a:p>
        </p:txBody>
      </p:sp>
      <p:sp>
        <p:nvSpPr>
          <p:cNvPr id="8" name="Footer Placeholder 7"/>
          <p:cNvSpPr>
            <a:spLocks noGrp="1"/>
          </p:cNvSpPr>
          <p:nvPr>
            <p:ph type="ftr" sz="quarter" idx="11"/>
          </p:nvPr>
        </p:nvSpPr>
        <p:spPr/>
        <p:txBody>
          <a:bodyPr/>
          <a:lstStyle/>
          <a:p>
            <a:r>
              <a:rPr lang="en-US" smtClean="0"/>
              <a:t>Kevin Lee, Nottingham Trent University</a:t>
            </a:r>
            <a:endParaRPr lang="en-US" dirty="0"/>
          </a:p>
        </p:txBody>
      </p:sp>
      <p:sp>
        <p:nvSpPr>
          <p:cNvPr id="9" name="Slide Number Placeholder 8"/>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135238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r>
              <a:rPr lang="en-GB" smtClean="0"/>
              <a:t>ITA 2015</a:t>
            </a:r>
            <a:endParaRPr lang="en-US" dirty="0"/>
          </a:p>
        </p:txBody>
      </p:sp>
      <p:sp>
        <p:nvSpPr>
          <p:cNvPr id="4" name="Footer Placeholder 3"/>
          <p:cNvSpPr>
            <a:spLocks noGrp="1"/>
          </p:cNvSpPr>
          <p:nvPr>
            <p:ph type="ftr" sz="quarter" idx="11"/>
          </p:nvPr>
        </p:nvSpPr>
        <p:spPr/>
        <p:txBody>
          <a:bodyPr/>
          <a:lstStyle/>
          <a:p>
            <a:r>
              <a:rPr lang="en-US" smtClean="0"/>
              <a:t>Kevin Lee, Nottingham Trent University</a:t>
            </a:r>
            <a:endParaRPr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51948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GB" smtClean="0"/>
              <a:t>ITA 2015</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Kevin Lee, Nottingham Trent University</a:t>
            </a:r>
            <a:endParaRPr lang="en-US" dirty="0"/>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524564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GB"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GB" smtClean="0"/>
              <a:t>ITA 2015</a:t>
            </a:r>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Kevin Lee, Nottingham Trent University</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172365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ITA 2015</a:t>
            </a:r>
            <a:endParaRPr lang="en-US" dirty="0"/>
          </a:p>
        </p:txBody>
      </p:sp>
      <p:sp>
        <p:nvSpPr>
          <p:cNvPr id="6" name="Footer Placeholder 5"/>
          <p:cNvSpPr>
            <a:spLocks noGrp="1"/>
          </p:cNvSpPr>
          <p:nvPr>
            <p:ph type="ftr" sz="quarter" idx="11"/>
          </p:nvPr>
        </p:nvSpPr>
        <p:spPr/>
        <p:txBody>
          <a:bodyPr/>
          <a:lstStyle/>
          <a:p>
            <a:r>
              <a:rPr lang="en-US" smtClean="0"/>
              <a:t>Kevin Lee, Nottingham Trent University</a:t>
            </a:r>
            <a:endParaRPr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20604352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en-GB" smtClean="0"/>
              <a:t>ITA 2015</a:t>
            </a:r>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Kevin Lee, Nottingham Trent University</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1540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tiff"/><Relationship Id="rId6" Type="http://schemas.openxmlformats.org/officeDocument/2006/relationships/image" Target="../media/image10.tiff"/><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280555" y="426879"/>
            <a:ext cx="8582889" cy="2618508"/>
          </a:xfrm>
          <a:prstGeom prst="rect">
            <a:avLst/>
          </a:prstGeom>
        </p:spPr>
        <p:txBody>
          <a:bodyPr lIns="91425" tIns="91425" rIns="91425" bIns="91425" anchor="b" anchorCtr="0">
            <a:noAutofit/>
          </a:bodyPr>
          <a:lstStyle/>
          <a:p>
            <a:pPr>
              <a:spcBef>
                <a:spcPts val="0"/>
              </a:spcBef>
              <a:buNone/>
            </a:pPr>
            <a:r>
              <a:rPr lang="en" sz="6000" dirty="0"/>
              <a:t>Measuring the Reliability of 802.11 </a:t>
            </a:r>
            <a:r>
              <a:rPr lang="en" sz="6000" dirty="0" err="1"/>
              <a:t>WiFi</a:t>
            </a:r>
            <a:r>
              <a:rPr lang="en" sz="6000" dirty="0"/>
              <a:t> Networks</a:t>
            </a:r>
          </a:p>
        </p:txBody>
      </p:sp>
      <p:sp>
        <p:nvSpPr>
          <p:cNvPr id="31" name="Shape 31"/>
          <p:cNvSpPr txBox="1">
            <a:spLocks noGrp="1"/>
          </p:cNvSpPr>
          <p:nvPr>
            <p:ph type="subTitle" idx="1"/>
          </p:nvPr>
        </p:nvSpPr>
        <p:spPr>
          <a:xfrm>
            <a:off x="685800" y="3186937"/>
            <a:ext cx="7772400" cy="1046400"/>
          </a:xfrm>
          <a:prstGeom prst="rect">
            <a:avLst/>
          </a:prstGeom>
        </p:spPr>
        <p:txBody>
          <a:bodyPr lIns="91425" tIns="91425" rIns="91425" bIns="91425" anchor="t" anchorCtr="0">
            <a:noAutofit/>
          </a:bodyPr>
          <a:lstStyle/>
          <a:p>
            <a:pPr rtl="0">
              <a:spcBef>
                <a:spcPts val="0"/>
              </a:spcBef>
              <a:buNone/>
            </a:pPr>
            <a:r>
              <a:rPr lang="en"/>
              <a:t>Kevin Lee, David Murray, Terry Koziniec and </a:t>
            </a:r>
          </a:p>
          <a:p>
            <a:pPr>
              <a:spcBef>
                <a:spcPts val="0"/>
              </a:spcBef>
              <a:buNone/>
            </a:pPr>
            <a:r>
              <a:rPr lang="en"/>
              <a:t>Michael Dixon</a:t>
            </a:r>
          </a:p>
        </p:txBody>
      </p:sp>
      <p:sp>
        <p:nvSpPr>
          <p:cNvPr id="32" name="Shape 32"/>
          <p:cNvSpPr txBox="1">
            <a:spLocks noGrp="1"/>
          </p:cNvSpPr>
          <p:nvPr>
            <p:ph type="subTitle" idx="4294967295"/>
          </p:nvPr>
        </p:nvSpPr>
        <p:spPr>
          <a:xfrm>
            <a:off x="280555" y="4516438"/>
            <a:ext cx="7772400" cy="1046162"/>
          </a:xfrm>
          <a:prstGeom prst="rect">
            <a:avLst/>
          </a:prstGeom>
        </p:spPr>
        <p:txBody>
          <a:bodyPr lIns="91425" tIns="91425" rIns="91425" bIns="91425" anchor="t" anchorCtr="0">
            <a:noAutofit/>
          </a:bodyPr>
          <a:lstStyle/>
          <a:p>
            <a:pPr lvl="0" rtl="0">
              <a:spcBef>
                <a:spcPts val="0"/>
              </a:spcBef>
              <a:buNone/>
            </a:pPr>
            <a:r>
              <a:rPr lang="en" dirty="0"/>
              <a:t>Nottingham </a:t>
            </a:r>
            <a:r>
              <a:rPr lang="en" dirty="0" smtClean="0"/>
              <a:t>Trent</a:t>
            </a:r>
            <a:r>
              <a:rPr lang="en-GB" dirty="0" smtClean="0"/>
              <a:t> University</a:t>
            </a:r>
            <a:r>
              <a:rPr lang="en" dirty="0" smtClean="0"/>
              <a:t> </a:t>
            </a:r>
            <a:r>
              <a:rPr lang="en" dirty="0"/>
              <a:t>and Murdoch University</a:t>
            </a:r>
          </a:p>
        </p:txBody>
      </p:sp>
      <p:sp>
        <p:nvSpPr>
          <p:cNvPr id="2" name="Date Placeholder 1"/>
          <p:cNvSpPr>
            <a:spLocks noGrp="1"/>
          </p:cNvSpPr>
          <p:nvPr>
            <p:ph type="dt" sz="half" idx="10"/>
          </p:nvPr>
        </p:nvSpPr>
        <p:spPr/>
        <p:txBody>
          <a:bodyPr/>
          <a:lstStyle/>
          <a:p>
            <a:r>
              <a:rPr lang="en-GB" smtClean="0"/>
              <a:t>ITA 2015</a:t>
            </a:r>
            <a:endParaRPr lang="en-US" dirty="0"/>
          </a:p>
        </p:txBody>
      </p:sp>
      <p:sp>
        <p:nvSpPr>
          <p:cNvPr id="3" name="Footer Placeholder 2"/>
          <p:cNvSpPr>
            <a:spLocks noGrp="1"/>
          </p:cNvSpPr>
          <p:nvPr>
            <p:ph type="ftr" sz="quarter" idx="11"/>
          </p:nvPr>
        </p:nvSpPr>
        <p:spPr/>
        <p:txBody>
          <a:bodyPr/>
          <a:lstStyle/>
          <a:p>
            <a:r>
              <a:rPr lang="en-US" smtClean="0"/>
              <a:t>Kevin Lee, Nottingham Trent University</a:t>
            </a:r>
            <a:endParaRPr lang="en-US" dirty="0"/>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t>1</a:t>
            </a:fld>
            <a:endParaRPr lang="en"/>
          </a:p>
        </p:txBody>
      </p:sp>
      <p:pic>
        <p:nvPicPr>
          <p:cNvPr id="5" name="Picture 4"/>
          <p:cNvPicPr>
            <a:picLocks noChangeAspect="1"/>
          </p:cNvPicPr>
          <p:nvPr/>
        </p:nvPicPr>
        <p:blipFill>
          <a:blip r:embed="rId3"/>
          <a:stretch>
            <a:fillRect/>
          </a:stretch>
        </p:blipFill>
        <p:spPr>
          <a:xfrm>
            <a:off x="6381742" y="5488764"/>
            <a:ext cx="2638926" cy="635190"/>
          </a:xfrm>
          <a:prstGeom prst="rect">
            <a:avLst/>
          </a:prstGeom>
        </p:spPr>
      </p:pic>
      <p:pic>
        <p:nvPicPr>
          <p:cNvPr id="6" name="Picture 5"/>
          <p:cNvPicPr>
            <a:picLocks noChangeAspect="1"/>
          </p:cNvPicPr>
          <p:nvPr/>
        </p:nvPicPr>
        <p:blipFill>
          <a:blip r:embed="rId4"/>
          <a:stretch>
            <a:fillRect/>
          </a:stretch>
        </p:blipFill>
        <p:spPr>
          <a:xfrm>
            <a:off x="3801978" y="5427918"/>
            <a:ext cx="2579764" cy="9008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dirty="0" smtClean="0"/>
              <a:t>Methods</a:t>
            </a:r>
            <a:r>
              <a:rPr lang="en-GB" dirty="0" smtClean="0"/>
              <a:t>: active</a:t>
            </a:r>
            <a:endParaRPr lang="en" dirty="0"/>
          </a:p>
        </p:txBody>
      </p:sp>
      <p:sp>
        <p:nvSpPr>
          <p:cNvPr id="93" name="Shape 93"/>
          <p:cNvSpPr txBox="1">
            <a:spLocks noGrp="1"/>
          </p:cNvSpPr>
          <p:nvPr>
            <p:ph type="body" idx="1"/>
          </p:nvPr>
        </p:nvSpPr>
        <p:spPr>
          <a:xfrm>
            <a:off x="117724" y="1674648"/>
            <a:ext cx="5540151" cy="4967700"/>
          </a:xfrm>
          <a:prstGeom prst="rect">
            <a:avLst/>
          </a:prstGeom>
        </p:spPr>
        <p:txBody>
          <a:bodyPr lIns="91425" tIns="91425" rIns="91425" bIns="91425" anchor="t" anchorCtr="0">
            <a:noAutofit/>
          </a:bodyPr>
          <a:lstStyle/>
          <a:p>
            <a:pPr rtl="0">
              <a:spcBef>
                <a:spcPts val="0"/>
              </a:spcBef>
              <a:buFont typeface="Arial" charset="0"/>
              <a:buChar char="•"/>
            </a:pPr>
            <a:r>
              <a:rPr lang="en" sz="2400" dirty="0"/>
              <a:t>The active method trades the range of devices and settings for greater control over the variables in </a:t>
            </a:r>
            <a:r>
              <a:rPr lang="en" sz="2400" dirty="0" smtClean="0"/>
              <a:t>use</a:t>
            </a:r>
            <a:endParaRPr lang="en-GB" sz="2400" dirty="0" smtClean="0"/>
          </a:p>
          <a:p>
            <a:pPr marL="0" indent="0" rtl="0">
              <a:spcBef>
                <a:spcPts val="0"/>
              </a:spcBef>
              <a:buNone/>
            </a:pPr>
            <a:endParaRPr lang="en" sz="2400" dirty="0"/>
          </a:p>
          <a:p>
            <a:pPr rtl="0">
              <a:spcBef>
                <a:spcPts val="0"/>
              </a:spcBef>
              <a:buFont typeface="Arial" charset="0"/>
              <a:buChar char="•"/>
            </a:pPr>
            <a:r>
              <a:rPr lang="en" sz="2400" dirty="0"/>
              <a:t>We captured the data that was being </a:t>
            </a:r>
            <a:r>
              <a:rPr lang="en-GB" sz="2400" dirty="0" smtClean="0"/>
              <a:t>triggered </a:t>
            </a:r>
            <a:r>
              <a:rPr lang="en" sz="2400" dirty="0" smtClean="0"/>
              <a:t>by </a:t>
            </a:r>
            <a:r>
              <a:rPr lang="en" sz="2400" dirty="0"/>
              <a:t>a single randomly planted device which generated </a:t>
            </a:r>
            <a:r>
              <a:rPr lang="en-GB" sz="2400" dirty="0" smtClean="0"/>
              <a:t>ICMP </a:t>
            </a:r>
            <a:r>
              <a:rPr lang="en" sz="2400" dirty="0" smtClean="0"/>
              <a:t>transmission</a:t>
            </a:r>
            <a:r>
              <a:rPr lang="en-GB" sz="2400" dirty="0" smtClean="0"/>
              <a:t>s</a:t>
            </a:r>
            <a:r>
              <a:rPr lang="en" sz="2400" dirty="0" smtClean="0"/>
              <a:t> </a:t>
            </a:r>
            <a:r>
              <a:rPr lang="en" sz="2400" dirty="0"/>
              <a:t>based on a computer </a:t>
            </a:r>
            <a:r>
              <a:rPr lang="en" sz="2400" dirty="0" smtClean="0"/>
              <a:t>script</a:t>
            </a:r>
            <a:endParaRPr lang="en" sz="2400" dirty="0"/>
          </a:p>
          <a:p>
            <a:pPr lvl="0" rtl="0">
              <a:spcBef>
                <a:spcPts val="0"/>
              </a:spcBef>
              <a:buFont typeface="Arial" charset="0"/>
              <a:buChar char="•"/>
            </a:pPr>
            <a:r>
              <a:rPr lang="en" sz="2400" dirty="0"/>
              <a:t>We were able to control </a:t>
            </a:r>
            <a:r>
              <a:rPr lang="en" sz="2400" dirty="0" smtClean="0"/>
              <a:t>the </a:t>
            </a:r>
            <a:r>
              <a:rPr lang="en" sz="2400" dirty="0"/>
              <a:t>packet size in the active </a:t>
            </a:r>
            <a:r>
              <a:rPr lang="en" sz="2400" dirty="0" smtClean="0"/>
              <a:t>tests</a:t>
            </a:r>
            <a:endParaRPr lang="en-GB" sz="2400" dirty="0" smtClean="0"/>
          </a:p>
          <a:p>
            <a:pPr lvl="0" rtl="0">
              <a:spcBef>
                <a:spcPts val="0"/>
              </a:spcBef>
              <a:buFont typeface="Arial" charset="0"/>
              <a:buChar char="•"/>
            </a:pPr>
            <a:r>
              <a:rPr lang="en-GB" sz="2400" dirty="0" smtClean="0"/>
              <a:t>We observed the packet loss in only these packets (of the size and from the AP to the active device)</a:t>
            </a:r>
            <a:endParaRPr lang="en" sz="2400" dirty="0"/>
          </a:p>
        </p:txBody>
      </p:sp>
      <p:pic>
        <p:nvPicPr>
          <p:cNvPr id="94" name="Shape 94"/>
          <p:cNvPicPr preferRelativeResize="0"/>
          <p:nvPr/>
        </p:nvPicPr>
        <p:blipFill>
          <a:blip r:embed="rId3">
            <a:alphaModFix/>
          </a:blip>
          <a:stretch>
            <a:fillRect/>
          </a:stretch>
        </p:blipFill>
        <p:spPr>
          <a:xfrm>
            <a:off x="5657875" y="1917650"/>
            <a:ext cx="2921350" cy="2821449"/>
          </a:xfrm>
          <a:prstGeom prst="rect">
            <a:avLst/>
          </a:prstGeom>
          <a:noFill/>
          <a:ln>
            <a:noFill/>
          </a:ln>
        </p:spPr>
      </p:pic>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10</a:t>
            </a:fld>
            <a:endParaRPr lang="en"/>
          </a:p>
        </p:txBody>
      </p:sp>
      <p:sp>
        <p:nvSpPr>
          <p:cNvPr id="3" name="Date Placeholder 2"/>
          <p:cNvSpPr>
            <a:spLocks noGrp="1"/>
          </p:cNvSpPr>
          <p:nvPr>
            <p:ph type="dt" sz="half" idx="13"/>
          </p:nvPr>
        </p:nvSpPr>
        <p:spPr/>
        <p:txBody>
          <a:bodyPr/>
          <a:lstStyle/>
          <a:p>
            <a:r>
              <a:rPr lang="en-GB" smtClean="0"/>
              <a:t>ITA 2015</a:t>
            </a:r>
            <a:endParaRPr lang="en-US" dirty="0"/>
          </a:p>
        </p:txBody>
      </p:sp>
      <p:sp>
        <p:nvSpPr>
          <p:cNvPr id="4" name="Footer Placeholder 3"/>
          <p:cNvSpPr>
            <a:spLocks noGrp="1"/>
          </p:cNvSpPr>
          <p:nvPr>
            <p:ph type="ftr" sz="quarter" idx="14"/>
          </p:nvPr>
        </p:nvSpPr>
        <p:spPr/>
        <p:txBody>
          <a:bodyPr/>
          <a:lstStyle/>
          <a:p>
            <a:r>
              <a:rPr lang="en-US" smtClean="0"/>
              <a:t>Kevin Lee, Nottingham Trent University</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20845" y="-388314"/>
            <a:ext cx="8229600" cy="1143000"/>
          </a:xfrm>
          <a:prstGeom prst="rect">
            <a:avLst/>
          </a:prstGeom>
        </p:spPr>
        <p:txBody>
          <a:bodyPr lIns="91425" tIns="91425" rIns="91425" bIns="91425" anchor="b" anchorCtr="0">
            <a:noAutofit/>
          </a:bodyPr>
          <a:lstStyle/>
          <a:p>
            <a:pPr lvl="0" rtl="0">
              <a:spcBef>
                <a:spcPts val="0"/>
              </a:spcBef>
              <a:buNone/>
            </a:pPr>
            <a:r>
              <a:rPr lang="en-GB" dirty="0" smtClean="0"/>
              <a:t>Results: </a:t>
            </a:r>
            <a:r>
              <a:rPr lang="en" dirty="0" smtClean="0"/>
              <a:t>Coding Rate</a:t>
            </a:r>
            <a:r>
              <a:rPr lang="en-GB" dirty="0" smtClean="0"/>
              <a:t> (passive)</a:t>
            </a:r>
            <a:endParaRPr lang="en" dirty="0"/>
          </a:p>
        </p:txBody>
      </p:sp>
      <p:sp>
        <p:nvSpPr>
          <p:cNvPr id="100" name="Shape 100"/>
          <p:cNvSpPr txBox="1">
            <a:spLocks noGrp="1"/>
          </p:cNvSpPr>
          <p:nvPr>
            <p:ph type="body" idx="1"/>
          </p:nvPr>
        </p:nvSpPr>
        <p:spPr>
          <a:xfrm>
            <a:off x="201545" y="1723594"/>
            <a:ext cx="8148900" cy="4967700"/>
          </a:xfrm>
          <a:prstGeom prst="rect">
            <a:avLst/>
          </a:prstGeom>
        </p:spPr>
        <p:txBody>
          <a:bodyPr lIns="91425" tIns="91425" rIns="91425" bIns="91425" anchor="t" anchorCtr="0">
            <a:noAutofit/>
          </a:bodyPr>
          <a:lstStyle/>
          <a:p>
            <a:pPr rtl="0">
              <a:spcBef>
                <a:spcPts val="0"/>
              </a:spcBef>
              <a:buNone/>
            </a:pPr>
            <a:r>
              <a:rPr lang="en" sz="2400" dirty="0"/>
              <a:t>The table above shows the coding rate for 802.11a/g/n transmissions.</a:t>
            </a:r>
          </a:p>
          <a:p>
            <a:pPr lvl="0" rtl="0">
              <a:spcBef>
                <a:spcPts val="0"/>
              </a:spcBef>
              <a:buNone/>
            </a:pPr>
            <a:r>
              <a:rPr lang="en" sz="2400" dirty="0"/>
              <a:t>The figure below shows that frames using more sophisticated coding methods suffer from fewer losses</a:t>
            </a:r>
          </a:p>
        </p:txBody>
      </p:sp>
      <p:pic>
        <p:nvPicPr>
          <p:cNvPr id="101" name="Shape 101"/>
          <p:cNvPicPr preferRelativeResize="0"/>
          <p:nvPr/>
        </p:nvPicPr>
        <p:blipFill>
          <a:blip r:embed="rId3">
            <a:alphaModFix/>
          </a:blip>
          <a:stretch>
            <a:fillRect/>
          </a:stretch>
        </p:blipFill>
        <p:spPr>
          <a:xfrm>
            <a:off x="3731555" y="660094"/>
            <a:ext cx="5300374" cy="1063500"/>
          </a:xfrm>
          <a:prstGeom prst="rect">
            <a:avLst/>
          </a:prstGeom>
          <a:noFill/>
          <a:ln>
            <a:noFill/>
          </a:ln>
        </p:spPr>
      </p:pic>
      <p:pic>
        <p:nvPicPr>
          <p:cNvPr id="102" name="Shape 102"/>
          <p:cNvPicPr preferRelativeResize="0"/>
          <p:nvPr/>
        </p:nvPicPr>
        <p:blipFill>
          <a:blip r:embed="rId4">
            <a:alphaModFix/>
          </a:blip>
          <a:stretch>
            <a:fillRect/>
          </a:stretch>
        </p:blipFill>
        <p:spPr>
          <a:xfrm>
            <a:off x="1625807" y="3202992"/>
            <a:ext cx="5512929" cy="3123177"/>
          </a:xfrm>
          <a:prstGeom prst="rect">
            <a:avLst/>
          </a:prstGeom>
          <a:noFill/>
          <a:ln>
            <a:noFill/>
          </a:ln>
        </p:spPr>
      </p:pic>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11</a:t>
            </a:fld>
            <a:endParaRPr lang="en"/>
          </a:p>
        </p:txBody>
      </p:sp>
      <p:sp>
        <p:nvSpPr>
          <p:cNvPr id="3" name="Date Placeholder 2"/>
          <p:cNvSpPr>
            <a:spLocks noGrp="1"/>
          </p:cNvSpPr>
          <p:nvPr>
            <p:ph type="dt" sz="half" idx="13"/>
          </p:nvPr>
        </p:nvSpPr>
        <p:spPr/>
        <p:txBody>
          <a:bodyPr/>
          <a:lstStyle/>
          <a:p>
            <a:r>
              <a:rPr lang="en-GB" smtClean="0"/>
              <a:t>ITA 2015</a:t>
            </a:r>
            <a:endParaRPr lang="en-US" dirty="0"/>
          </a:p>
        </p:txBody>
      </p:sp>
      <p:sp>
        <p:nvSpPr>
          <p:cNvPr id="4" name="Footer Placeholder 3"/>
          <p:cNvSpPr>
            <a:spLocks noGrp="1"/>
          </p:cNvSpPr>
          <p:nvPr>
            <p:ph type="ftr" sz="quarter" idx="14"/>
          </p:nvPr>
        </p:nvSpPr>
        <p:spPr/>
        <p:txBody>
          <a:bodyPr/>
          <a:lstStyle/>
          <a:p>
            <a:r>
              <a:rPr lang="en-US" smtClean="0"/>
              <a:t>Kevin Lee, Nottingham Trent University</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Shape 108"/>
          <p:cNvSpPr txBox="1">
            <a:spLocks noGrp="1"/>
          </p:cNvSpPr>
          <p:nvPr>
            <p:ph type="body" idx="1"/>
          </p:nvPr>
        </p:nvSpPr>
        <p:spPr>
          <a:xfrm>
            <a:off x="330475" y="1971525"/>
            <a:ext cx="3554400" cy="4967700"/>
          </a:xfrm>
          <a:prstGeom prst="rect">
            <a:avLst/>
          </a:prstGeom>
        </p:spPr>
        <p:txBody>
          <a:bodyPr lIns="91425" tIns="91425" rIns="91425" bIns="91425" anchor="t" anchorCtr="0">
            <a:noAutofit/>
          </a:bodyPr>
          <a:lstStyle/>
          <a:p>
            <a:pPr rtl="0">
              <a:spcBef>
                <a:spcPts val="0"/>
              </a:spcBef>
              <a:buFont typeface="Arial" charset="0"/>
              <a:buChar char="•"/>
            </a:pPr>
            <a:r>
              <a:rPr lang="en" sz="2000" dirty="0"/>
              <a:t>The table to the right shows the packet loss rate for packets in the passive measurement study - only frames &lt;200 bytes and &gt;1400 bytes were found in significant </a:t>
            </a:r>
            <a:r>
              <a:rPr lang="en" sz="2000" dirty="0" smtClean="0"/>
              <a:t>quantities</a:t>
            </a:r>
            <a:endParaRPr lang="en" sz="2000" dirty="0"/>
          </a:p>
          <a:p>
            <a:pPr rtl="0">
              <a:spcBef>
                <a:spcPts val="0"/>
              </a:spcBef>
              <a:buFont typeface="Arial" charset="0"/>
              <a:buChar char="•"/>
            </a:pPr>
            <a:r>
              <a:rPr lang="en" sz="2000" dirty="0"/>
              <a:t>The active test shown enabled control of the packet sizes so different sizes were tested in equal proportions</a:t>
            </a:r>
          </a:p>
          <a:p>
            <a:pPr lvl="0" rtl="0">
              <a:spcBef>
                <a:spcPts val="0"/>
              </a:spcBef>
              <a:buFont typeface="Arial" charset="0"/>
              <a:buChar char="•"/>
            </a:pPr>
            <a:r>
              <a:rPr lang="en" sz="2000" dirty="0"/>
              <a:t>The frame loss rate did not change significantly with the frame size</a:t>
            </a:r>
          </a:p>
        </p:txBody>
      </p:sp>
      <p:pic>
        <p:nvPicPr>
          <p:cNvPr id="109" name="Shape 109"/>
          <p:cNvPicPr preferRelativeResize="0"/>
          <p:nvPr/>
        </p:nvPicPr>
        <p:blipFill>
          <a:blip r:embed="rId3">
            <a:alphaModFix/>
          </a:blip>
          <a:stretch>
            <a:fillRect/>
          </a:stretch>
        </p:blipFill>
        <p:spPr>
          <a:xfrm>
            <a:off x="4266790" y="658261"/>
            <a:ext cx="4838700" cy="1866900"/>
          </a:xfrm>
          <a:prstGeom prst="rect">
            <a:avLst/>
          </a:prstGeom>
          <a:noFill/>
          <a:ln>
            <a:noFill/>
          </a:ln>
        </p:spPr>
      </p:pic>
      <p:pic>
        <p:nvPicPr>
          <p:cNvPr id="110" name="Shape 110"/>
          <p:cNvPicPr preferRelativeResize="0"/>
          <p:nvPr/>
        </p:nvPicPr>
        <p:blipFill>
          <a:blip r:embed="rId4">
            <a:alphaModFix/>
          </a:blip>
          <a:stretch>
            <a:fillRect/>
          </a:stretch>
        </p:blipFill>
        <p:spPr>
          <a:xfrm>
            <a:off x="3884875" y="2925763"/>
            <a:ext cx="5259125" cy="3059224"/>
          </a:xfrm>
          <a:prstGeom prst="rect">
            <a:avLst/>
          </a:prstGeom>
          <a:noFill/>
          <a:ln>
            <a:noFill/>
          </a:ln>
        </p:spPr>
      </p:pic>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12</a:t>
            </a:fld>
            <a:endParaRPr lang="en"/>
          </a:p>
        </p:txBody>
      </p:sp>
      <p:sp>
        <p:nvSpPr>
          <p:cNvPr id="3" name="Date Placeholder 2"/>
          <p:cNvSpPr>
            <a:spLocks noGrp="1"/>
          </p:cNvSpPr>
          <p:nvPr>
            <p:ph type="dt" sz="half" idx="13"/>
          </p:nvPr>
        </p:nvSpPr>
        <p:spPr/>
        <p:txBody>
          <a:bodyPr/>
          <a:lstStyle/>
          <a:p>
            <a:r>
              <a:rPr lang="en-GB" smtClean="0"/>
              <a:t>ITA 2015</a:t>
            </a:r>
            <a:endParaRPr lang="en-US" dirty="0"/>
          </a:p>
        </p:txBody>
      </p:sp>
      <p:sp>
        <p:nvSpPr>
          <p:cNvPr id="4" name="Footer Placeholder 3"/>
          <p:cNvSpPr>
            <a:spLocks noGrp="1"/>
          </p:cNvSpPr>
          <p:nvPr>
            <p:ph type="ftr" sz="quarter" idx="14"/>
          </p:nvPr>
        </p:nvSpPr>
        <p:spPr/>
        <p:txBody>
          <a:bodyPr/>
          <a:lstStyle/>
          <a:p>
            <a:r>
              <a:rPr lang="en-US" smtClean="0"/>
              <a:t>Kevin Lee, Nottingham Trent University</a:t>
            </a:r>
            <a:endParaRPr lang="en-US" dirty="0"/>
          </a:p>
        </p:txBody>
      </p:sp>
      <p:sp>
        <p:nvSpPr>
          <p:cNvPr id="12" name="Shape 99"/>
          <p:cNvSpPr txBox="1">
            <a:spLocks noGrp="1"/>
          </p:cNvSpPr>
          <p:nvPr>
            <p:ph type="title"/>
          </p:nvPr>
        </p:nvSpPr>
        <p:spPr>
          <a:xfrm>
            <a:off x="120844" y="-388314"/>
            <a:ext cx="8984645" cy="1143000"/>
          </a:xfrm>
          <a:prstGeom prst="rect">
            <a:avLst/>
          </a:prstGeom>
        </p:spPr>
        <p:txBody>
          <a:bodyPr lIns="91425" tIns="91425" rIns="91425" bIns="91425" anchor="b" anchorCtr="0">
            <a:noAutofit/>
          </a:bodyPr>
          <a:lstStyle/>
          <a:p>
            <a:pPr lvl="0" rtl="0">
              <a:spcBef>
                <a:spcPts val="0"/>
              </a:spcBef>
              <a:buNone/>
            </a:pPr>
            <a:r>
              <a:rPr lang="en-GB" dirty="0" smtClean="0"/>
              <a:t>Results: Frame Size </a:t>
            </a:r>
            <a:r>
              <a:rPr lang="en-GB" smtClean="0"/>
              <a:t>(passive +active)</a:t>
            </a:r>
            <a:endParaRPr lang="en"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0" y="0"/>
            <a:ext cx="8229600" cy="1143000"/>
          </a:xfrm>
          <a:prstGeom prst="rect">
            <a:avLst/>
          </a:prstGeom>
        </p:spPr>
        <p:txBody>
          <a:bodyPr lIns="91425" tIns="91425" rIns="91425" bIns="91425" anchor="b" anchorCtr="0">
            <a:noAutofit/>
          </a:bodyPr>
          <a:lstStyle/>
          <a:p>
            <a:pPr lvl="0" rtl="0">
              <a:spcBef>
                <a:spcPts val="0"/>
              </a:spcBef>
              <a:buNone/>
            </a:pPr>
            <a:r>
              <a:rPr lang="en-GB" smtClean="0"/>
              <a:t>Results: </a:t>
            </a:r>
            <a:r>
              <a:rPr lang="en" dirty="0" smtClean="0"/>
              <a:t>Airtime</a:t>
            </a:r>
            <a:endParaRPr lang="en" dirty="0"/>
          </a:p>
        </p:txBody>
      </p:sp>
      <p:sp>
        <p:nvSpPr>
          <p:cNvPr id="116" name="Shape 116"/>
          <p:cNvSpPr txBox="1">
            <a:spLocks noGrp="1"/>
          </p:cNvSpPr>
          <p:nvPr>
            <p:ph type="body" idx="1"/>
          </p:nvPr>
        </p:nvSpPr>
        <p:spPr>
          <a:xfrm>
            <a:off x="57762" y="1890133"/>
            <a:ext cx="3750492" cy="4443001"/>
          </a:xfrm>
          <a:prstGeom prst="rect">
            <a:avLst/>
          </a:prstGeom>
        </p:spPr>
        <p:txBody>
          <a:bodyPr lIns="91425" tIns="91425" rIns="91425" bIns="91425" anchor="t" anchorCtr="0">
            <a:noAutofit/>
          </a:bodyPr>
          <a:lstStyle/>
          <a:p>
            <a:pPr>
              <a:buFont typeface="Arial" charset="0"/>
              <a:buChar char="•"/>
            </a:pPr>
            <a:r>
              <a:rPr lang="en" sz="2200" dirty="0"/>
              <a:t>The figures to the right shows how the frame loss rate changed with the air time </a:t>
            </a:r>
          </a:p>
          <a:p>
            <a:pPr>
              <a:buFont typeface="Arial" charset="0"/>
              <a:buChar char="•"/>
            </a:pPr>
            <a:r>
              <a:rPr lang="en" sz="2200" dirty="0"/>
              <a:t>The top figure shows the results of the passive test whereas the lower figure shows the results of the active test.</a:t>
            </a:r>
          </a:p>
          <a:p>
            <a:pPr>
              <a:buFont typeface="Arial" charset="0"/>
              <a:buChar char="•"/>
            </a:pPr>
            <a:r>
              <a:rPr lang="en" sz="2200" dirty="0"/>
              <a:t>Note the logarithmic </a:t>
            </a:r>
            <a:r>
              <a:rPr lang="en" sz="2200" dirty="0" smtClean="0"/>
              <a:t>scale</a:t>
            </a:r>
            <a:endParaRPr lang="en-GB" sz="2200" dirty="0" smtClean="0"/>
          </a:p>
          <a:p>
            <a:pPr>
              <a:buFont typeface="Arial" charset="0"/>
              <a:buChar char="•"/>
            </a:pPr>
            <a:r>
              <a:rPr lang="en-GB" sz="2200" dirty="0" smtClean="0"/>
              <a:t>Packets that spend less time in the air are less likely to get lost</a:t>
            </a:r>
            <a:r>
              <a:rPr lang="is-IS" sz="2200" dirty="0" smtClean="0"/>
              <a:t>…</a:t>
            </a:r>
          </a:p>
          <a:p>
            <a:pPr marL="0" indent="0">
              <a:buNone/>
            </a:pPr>
            <a:r>
              <a:rPr lang="is-IS" sz="2200" dirty="0"/>
              <a:t>(due to modulation and </a:t>
            </a:r>
            <a:r>
              <a:rPr lang="is-IS" sz="2200" dirty="0" smtClean="0"/>
              <a:t>airtime – not packet size)</a:t>
            </a:r>
            <a:endParaRPr lang="en" sz="2200" dirty="0"/>
          </a:p>
          <a:p>
            <a:pPr>
              <a:buFont typeface="Arial" charset="0"/>
              <a:buChar char="•"/>
            </a:pPr>
            <a:endParaRPr lang="en" sz="2200" dirty="0"/>
          </a:p>
        </p:txBody>
      </p:sp>
      <p:pic>
        <p:nvPicPr>
          <p:cNvPr id="117" name="Shape 117"/>
          <p:cNvPicPr preferRelativeResize="0"/>
          <p:nvPr/>
        </p:nvPicPr>
        <p:blipFill>
          <a:blip r:embed="rId3">
            <a:alphaModFix/>
          </a:blip>
          <a:stretch>
            <a:fillRect/>
          </a:stretch>
        </p:blipFill>
        <p:spPr>
          <a:xfrm>
            <a:off x="3841800" y="0"/>
            <a:ext cx="5307074" cy="3017749"/>
          </a:xfrm>
          <a:prstGeom prst="rect">
            <a:avLst/>
          </a:prstGeom>
          <a:noFill/>
          <a:ln>
            <a:noFill/>
          </a:ln>
        </p:spPr>
      </p:pic>
      <p:pic>
        <p:nvPicPr>
          <p:cNvPr id="118" name="Shape 118"/>
          <p:cNvPicPr preferRelativeResize="0"/>
          <p:nvPr/>
        </p:nvPicPr>
        <p:blipFill>
          <a:blip r:embed="rId4">
            <a:alphaModFix/>
          </a:blip>
          <a:stretch>
            <a:fillRect/>
          </a:stretch>
        </p:blipFill>
        <p:spPr>
          <a:xfrm>
            <a:off x="3875345" y="3017749"/>
            <a:ext cx="5239983" cy="3017749"/>
          </a:xfrm>
          <a:prstGeom prst="rect">
            <a:avLst/>
          </a:prstGeom>
          <a:noFill/>
          <a:ln>
            <a:noFill/>
          </a:ln>
        </p:spPr>
      </p:pic>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13</a:t>
            </a:fld>
            <a:endParaRPr lang="en"/>
          </a:p>
        </p:txBody>
      </p:sp>
      <p:sp>
        <p:nvSpPr>
          <p:cNvPr id="3" name="Date Placeholder 2"/>
          <p:cNvSpPr>
            <a:spLocks noGrp="1"/>
          </p:cNvSpPr>
          <p:nvPr>
            <p:ph type="dt" sz="half" idx="13"/>
          </p:nvPr>
        </p:nvSpPr>
        <p:spPr/>
        <p:txBody>
          <a:bodyPr/>
          <a:lstStyle/>
          <a:p>
            <a:r>
              <a:rPr lang="en-GB" smtClean="0"/>
              <a:t>ITA 2015</a:t>
            </a:r>
            <a:endParaRPr lang="en-US" dirty="0"/>
          </a:p>
        </p:txBody>
      </p:sp>
      <p:sp>
        <p:nvSpPr>
          <p:cNvPr id="4" name="Footer Placeholder 3"/>
          <p:cNvSpPr>
            <a:spLocks noGrp="1"/>
          </p:cNvSpPr>
          <p:nvPr>
            <p:ph type="ftr" sz="quarter" idx="14"/>
          </p:nvPr>
        </p:nvSpPr>
        <p:spPr/>
        <p:txBody>
          <a:bodyPr/>
          <a:lstStyle/>
          <a:p>
            <a:r>
              <a:rPr lang="en-US" smtClean="0"/>
              <a:t>Kevin Lee, Nottingham Trent University</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dirty="0"/>
              <a:t>Concluding </a:t>
            </a:r>
            <a:r>
              <a:rPr lang="en" dirty="0" smtClean="0"/>
              <a:t>Remarks</a:t>
            </a:r>
            <a:r>
              <a:rPr lang="en-GB" dirty="0" smtClean="0"/>
              <a:t> (1/2)</a:t>
            </a:r>
            <a:endParaRPr lang="en" dirty="0"/>
          </a:p>
        </p:txBody>
      </p:sp>
      <p:sp>
        <p:nvSpPr>
          <p:cNvPr id="124" name="Shape 124"/>
          <p:cNvSpPr txBox="1">
            <a:spLocks noGrp="1"/>
          </p:cNvSpPr>
          <p:nvPr>
            <p:ph type="body" idx="1"/>
          </p:nvPr>
        </p:nvSpPr>
        <p:spPr>
          <a:xfrm>
            <a:off x="407891" y="1677649"/>
            <a:ext cx="8148900" cy="4522124"/>
          </a:xfrm>
          <a:prstGeom prst="rect">
            <a:avLst/>
          </a:prstGeom>
        </p:spPr>
        <p:txBody>
          <a:bodyPr lIns="91425" tIns="91425" rIns="91425" bIns="91425" anchor="t" anchorCtr="0">
            <a:noAutofit/>
          </a:bodyPr>
          <a:lstStyle/>
          <a:p>
            <a:pPr>
              <a:buFont typeface="Arial" charset="0"/>
              <a:buChar char="•"/>
            </a:pPr>
            <a:r>
              <a:rPr lang="en" sz="2400" dirty="0"/>
              <a:t>The number of packet losses occurring, in this and prior measurement studies large and requires serious consideration</a:t>
            </a:r>
            <a:r>
              <a:rPr lang="en" sz="2400" dirty="0" smtClean="0"/>
              <a:t>.</a:t>
            </a:r>
            <a:endParaRPr lang="en-GB" sz="2400" dirty="0" smtClean="0"/>
          </a:p>
          <a:p>
            <a:pPr marL="0" indent="0">
              <a:buNone/>
            </a:pPr>
            <a:r>
              <a:rPr lang="en" sz="2400" dirty="0" smtClean="0"/>
              <a:t> </a:t>
            </a:r>
            <a:endParaRPr lang="en" sz="2400" dirty="0"/>
          </a:p>
          <a:p>
            <a:pPr>
              <a:buFont typeface="Arial" charset="0"/>
              <a:buChar char="•"/>
            </a:pPr>
            <a:r>
              <a:rPr lang="en" sz="2400" dirty="0"/>
              <a:t>This study suggests that frames, which spend less time in the air, were less likely to be </a:t>
            </a:r>
            <a:r>
              <a:rPr lang="en" sz="2400" dirty="0" smtClean="0"/>
              <a:t>lost</a:t>
            </a:r>
            <a:endParaRPr lang="en-GB" sz="2400" dirty="0" smtClean="0"/>
          </a:p>
          <a:p>
            <a:pPr marL="0" indent="0">
              <a:buNone/>
            </a:pPr>
            <a:endParaRPr lang="en" sz="2400" dirty="0"/>
          </a:p>
          <a:p>
            <a:pPr>
              <a:buFont typeface="Arial" charset="0"/>
              <a:buChar char="•"/>
            </a:pPr>
            <a:r>
              <a:rPr lang="en" sz="2400" dirty="0"/>
              <a:t>Frames transmitted at high data rates, were also more likely to be successful than those transmitted at low data rates. </a:t>
            </a:r>
            <a:endParaRPr lang="en-GB" sz="2400" dirty="0" smtClean="0"/>
          </a:p>
          <a:p>
            <a:pPr marL="0" indent="0">
              <a:buNone/>
            </a:pPr>
            <a:endParaRPr lang="en" sz="2400" dirty="0"/>
          </a:p>
          <a:p>
            <a:pPr>
              <a:buFont typeface="Arial" charset="0"/>
              <a:buChar char="•"/>
            </a:pPr>
            <a:r>
              <a:rPr lang="en" sz="2400" dirty="0"/>
              <a:t>Both the </a:t>
            </a:r>
            <a:r>
              <a:rPr lang="en" sz="2400" dirty="0" smtClean="0"/>
              <a:t>passive </a:t>
            </a:r>
            <a:r>
              <a:rPr lang="en" sz="2400" dirty="0"/>
              <a:t>and active studies found that the size of the packet, in bytes, did not significantly effect the probability of loss. </a:t>
            </a:r>
          </a:p>
        </p:txBody>
      </p:sp>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14</a:t>
            </a:fld>
            <a:endParaRPr lang="en"/>
          </a:p>
        </p:txBody>
      </p:sp>
      <p:sp>
        <p:nvSpPr>
          <p:cNvPr id="3" name="Date Placeholder 2"/>
          <p:cNvSpPr>
            <a:spLocks noGrp="1"/>
          </p:cNvSpPr>
          <p:nvPr>
            <p:ph type="dt" sz="half" idx="13"/>
          </p:nvPr>
        </p:nvSpPr>
        <p:spPr/>
        <p:txBody>
          <a:bodyPr/>
          <a:lstStyle/>
          <a:p>
            <a:r>
              <a:rPr lang="en-GB" smtClean="0"/>
              <a:t>ITA 2015</a:t>
            </a:r>
            <a:endParaRPr lang="en-US" dirty="0"/>
          </a:p>
        </p:txBody>
      </p:sp>
      <p:sp>
        <p:nvSpPr>
          <p:cNvPr id="4" name="Footer Placeholder 3"/>
          <p:cNvSpPr>
            <a:spLocks noGrp="1"/>
          </p:cNvSpPr>
          <p:nvPr>
            <p:ph type="ftr" sz="quarter" idx="14"/>
          </p:nvPr>
        </p:nvSpPr>
        <p:spPr/>
        <p:txBody>
          <a:bodyPr/>
          <a:lstStyle/>
          <a:p>
            <a:r>
              <a:rPr lang="en-US" smtClean="0"/>
              <a:t>Kevin Lee, Nottingham Trent University</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dirty="0"/>
              <a:t>Concluding </a:t>
            </a:r>
            <a:r>
              <a:rPr lang="en" dirty="0" smtClean="0"/>
              <a:t>Remarks</a:t>
            </a:r>
            <a:r>
              <a:rPr lang="en-GB" dirty="0" smtClean="0"/>
              <a:t> (2/2)</a:t>
            </a:r>
            <a:endParaRPr lang="en" dirty="0"/>
          </a:p>
        </p:txBody>
      </p:sp>
      <p:sp>
        <p:nvSpPr>
          <p:cNvPr id="130" name="Shape 130"/>
          <p:cNvSpPr txBox="1">
            <a:spLocks noGrp="1"/>
          </p:cNvSpPr>
          <p:nvPr>
            <p:ph type="body" idx="1"/>
          </p:nvPr>
        </p:nvSpPr>
        <p:spPr>
          <a:xfrm>
            <a:off x="457200" y="2241884"/>
            <a:ext cx="8148900" cy="4967700"/>
          </a:xfrm>
          <a:prstGeom prst="rect">
            <a:avLst/>
          </a:prstGeom>
        </p:spPr>
        <p:txBody>
          <a:bodyPr lIns="91425" tIns="91425" rIns="91425" bIns="91425" anchor="t" anchorCtr="0">
            <a:noAutofit/>
          </a:bodyPr>
          <a:lstStyle/>
          <a:p>
            <a:pPr lvl="0" rtl="0">
              <a:spcBef>
                <a:spcPts val="0"/>
              </a:spcBef>
              <a:buFont typeface="Arial" charset="0"/>
              <a:buChar char="•"/>
            </a:pPr>
            <a:r>
              <a:rPr lang="en" sz="2400" dirty="0"/>
              <a:t>While this study alone does not permit any strong conclusions about the precise cause of packet loss, there are implications for a number of research areas. </a:t>
            </a:r>
            <a:endParaRPr lang="en-GB" sz="2400" dirty="0" smtClean="0"/>
          </a:p>
          <a:p>
            <a:pPr marL="0" lvl="0" indent="0" rtl="0">
              <a:spcBef>
                <a:spcPts val="0"/>
              </a:spcBef>
              <a:buNone/>
            </a:pPr>
            <a:endParaRPr lang="en" sz="2400" dirty="0"/>
          </a:p>
          <a:p>
            <a:pPr lvl="0" rtl="0">
              <a:spcBef>
                <a:spcPts val="0"/>
              </a:spcBef>
              <a:buFont typeface="Arial" charset="0"/>
              <a:buChar char="•"/>
            </a:pPr>
            <a:r>
              <a:rPr lang="en" sz="2400" dirty="0"/>
              <a:t>As the results suggest that the frame size has little effect on the loss rate, we suggest that larger wireless frames, may have a highly beneficial effect on overall throughputs. </a:t>
            </a:r>
          </a:p>
          <a:p>
            <a:pPr lvl="0" rtl="0">
              <a:spcBef>
                <a:spcPts val="0"/>
              </a:spcBef>
              <a:buFont typeface="Arial" charset="0"/>
              <a:buChar char="•"/>
            </a:pPr>
            <a:endParaRPr lang="en-GB" sz="2400" dirty="0" smtClean="0"/>
          </a:p>
          <a:p>
            <a:pPr>
              <a:buFont typeface="Arial" charset="0"/>
              <a:buChar char="•"/>
            </a:pPr>
            <a:r>
              <a:rPr lang="en" sz="2400" dirty="0"/>
              <a:t>If packet loss does not increase significantly with larger packets the the Internets MTU could be increased with significant performance benefits</a:t>
            </a:r>
            <a:endParaRPr lang="en-GB" sz="2400" dirty="0"/>
          </a:p>
          <a:p>
            <a:pPr lvl="0" rtl="0">
              <a:spcBef>
                <a:spcPts val="0"/>
              </a:spcBef>
              <a:buFont typeface="Arial" charset="0"/>
              <a:buChar char="•"/>
            </a:pPr>
            <a:endParaRPr sz="2400" dirty="0"/>
          </a:p>
        </p:txBody>
      </p:sp>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15</a:t>
            </a:fld>
            <a:endParaRPr lang="en"/>
          </a:p>
        </p:txBody>
      </p:sp>
      <p:sp>
        <p:nvSpPr>
          <p:cNvPr id="3" name="Date Placeholder 2"/>
          <p:cNvSpPr>
            <a:spLocks noGrp="1"/>
          </p:cNvSpPr>
          <p:nvPr>
            <p:ph type="dt" sz="half" idx="13"/>
          </p:nvPr>
        </p:nvSpPr>
        <p:spPr/>
        <p:txBody>
          <a:bodyPr/>
          <a:lstStyle/>
          <a:p>
            <a:r>
              <a:rPr lang="en-GB" smtClean="0"/>
              <a:t>ITA 2015</a:t>
            </a:r>
            <a:endParaRPr lang="en-US" dirty="0"/>
          </a:p>
        </p:txBody>
      </p:sp>
      <p:sp>
        <p:nvSpPr>
          <p:cNvPr id="4" name="Footer Placeholder 3"/>
          <p:cNvSpPr>
            <a:spLocks noGrp="1"/>
          </p:cNvSpPr>
          <p:nvPr>
            <p:ph type="ftr" sz="quarter" idx="14"/>
          </p:nvPr>
        </p:nvSpPr>
        <p:spPr/>
        <p:txBody>
          <a:bodyPr/>
          <a:lstStyle/>
          <a:p>
            <a:r>
              <a:rPr lang="en-US" smtClean="0"/>
              <a:t>Kevin Lee, Nottingham Trent University</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a:t>Future work</a:t>
            </a:r>
          </a:p>
        </p:txBody>
      </p:sp>
      <p:sp>
        <p:nvSpPr>
          <p:cNvPr id="136" name="Shape 136"/>
          <p:cNvSpPr txBox="1">
            <a:spLocks noGrp="1"/>
          </p:cNvSpPr>
          <p:nvPr>
            <p:ph type="body" idx="1"/>
          </p:nvPr>
        </p:nvSpPr>
        <p:spPr>
          <a:xfrm>
            <a:off x="457200" y="2076772"/>
            <a:ext cx="8148900" cy="4491127"/>
          </a:xfrm>
          <a:prstGeom prst="rect">
            <a:avLst/>
          </a:prstGeom>
        </p:spPr>
        <p:txBody>
          <a:bodyPr lIns="91425" tIns="91425" rIns="91425" bIns="91425" anchor="t" anchorCtr="0">
            <a:noAutofit/>
          </a:bodyPr>
          <a:lstStyle/>
          <a:p>
            <a:pPr lvl="0" rtl="0">
              <a:spcBef>
                <a:spcPts val="0"/>
              </a:spcBef>
              <a:buFont typeface="Arial" charset="0"/>
              <a:buChar char="•"/>
            </a:pPr>
            <a:r>
              <a:rPr lang="en" sz="2000" dirty="0"/>
              <a:t>Future research could investigate the extent to which the packet size effects the loss rate in 3G and 4G networks. </a:t>
            </a:r>
          </a:p>
          <a:p>
            <a:pPr lvl="0" rtl="0">
              <a:spcBef>
                <a:spcPts val="0"/>
              </a:spcBef>
              <a:buFont typeface="Arial" charset="0"/>
              <a:buChar char="•"/>
            </a:pPr>
            <a:endParaRPr lang="en-GB" sz="2000" dirty="0" smtClean="0"/>
          </a:p>
          <a:p>
            <a:pPr lvl="0" rtl="0">
              <a:spcBef>
                <a:spcPts val="0"/>
              </a:spcBef>
              <a:buFont typeface="Arial" charset="0"/>
              <a:buChar char="•"/>
            </a:pPr>
            <a:r>
              <a:rPr lang="en" sz="2000" dirty="0" smtClean="0"/>
              <a:t>If </a:t>
            </a:r>
            <a:r>
              <a:rPr lang="en" sz="2000" dirty="0"/>
              <a:t>the major cause of frame loss was hidden nodes or continuous background noise then losses </a:t>
            </a:r>
            <a:r>
              <a:rPr lang="en" sz="2000" dirty="0" smtClean="0"/>
              <a:t>would </a:t>
            </a:r>
            <a:r>
              <a:rPr lang="en" sz="2000" dirty="0"/>
              <a:t>have increased exponentially with the size. </a:t>
            </a:r>
          </a:p>
          <a:p>
            <a:pPr lvl="0" rtl="0">
              <a:spcBef>
                <a:spcPts val="0"/>
              </a:spcBef>
              <a:buFont typeface="Arial" charset="0"/>
              <a:buChar char="•"/>
            </a:pPr>
            <a:r>
              <a:rPr lang="en" sz="2000" dirty="0"/>
              <a:t>As this did not occur we suggest that there must be other reasons for losses in the </a:t>
            </a:r>
            <a:r>
              <a:rPr lang="en" sz="2000" dirty="0" smtClean="0"/>
              <a:t>capture</a:t>
            </a:r>
            <a:endParaRPr lang="en-GB" sz="2000" dirty="0" smtClean="0"/>
          </a:p>
          <a:p>
            <a:pPr lvl="0" rtl="0">
              <a:spcBef>
                <a:spcPts val="0"/>
              </a:spcBef>
              <a:buFont typeface="Arial" charset="0"/>
              <a:buChar char="•"/>
            </a:pPr>
            <a:r>
              <a:rPr lang="en" sz="2000" dirty="0" smtClean="0"/>
              <a:t>Future </a:t>
            </a:r>
            <a:r>
              <a:rPr lang="en-GB" sz="2000" dirty="0" smtClean="0"/>
              <a:t>work will </a:t>
            </a:r>
            <a:r>
              <a:rPr lang="en" sz="2000" dirty="0" smtClean="0"/>
              <a:t>try </a:t>
            </a:r>
            <a:r>
              <a:rPr lang="en" sz="2000" dirty="0"/>
              <a:t>to investigate the preamble, as well as head on collisions (picking the same contention slot) - failures in both these mechanisms would be size </a:t>
            </a:r>
            <a:r>
              <a:rPr lang="en" sz="2000" dirty="0" smtClean="0"/>
              <a:t>agnostic</a:t>
            </a:r>
            <a:endParaRPr lang="en-GB" sz="2000" dirty="0" smtClean="0"/>
          </a:p>
          <a:p>
            <a:pPr lvl="0" rtl="0">
              <a:spcBef>
                <a:spcPts val="0"/>
              </a:spcBef>
              <a:buFont typeface="Arial" charset="0"/>
              <a:buChar char="•"/>
            </a:pPr>
            <a:endParaRPr lang="en-GB" dirty="0"/>
          </a:p>
          <a:p>
            <a:pPr lvl="0" rtl="0">
              <a:spcBef>
                <a:spcPts val="0"/>
              </a:spcBef>
              <a:buFont typeface="Arial" charset="0"/>
              <a:buChar char="•"/>
            </a:pPr>
            <a:r>
              <a:rPr lang="en-GB" sz="2000" dirty="0" smtClean="0"/>
              <a:t>A direction of work involves isolating the </a:t>
            </a:r>
            <a:r>
              <a:rPr lang="en-GB" sz="2000" dirty="0" err="1" smtClean="0"/>
              <a:t>Wifi</a:t>
            </a:r>
            <a:r>
              <a:rPr lang="en-GB" sz="2000" dirty="0" smtClean="0"/>
              <a:t> AP from all radio.</a:t>
            </a:r>
            <a:endParaRPr lang="en" sz="2000" dirty="0"/>
          </a:p>
          <a:p>
            <a:pPr lvl="0" rtl="0">
              <a:spcBef>
                <a:spcPts val="0"/>
              </a:spcBef>
              <a:buClr>
                <a:schemeClr val="dk1"/>
              </a:buClr>
              <a:buFont typeface="Arial" charset="0"/>
              <a:buChar char="•"/>
            </a:pPr>
            <a:endParaRPr sz="2400" dirty="0"/>
          </a:p>
          <a:p>
            <a:pPr lvl="0" rtl="0">
              <a:spcBef>
                <a:spcPts val="0"/>
              </a:spcBef>
              <a:buFont typeface="Arial" charset="0"/>
              <a:buChar char="•"/>
            </a:pPr>
            <a:endParaRPr sz="2400" dirty="0"/>
          </a:p>
        </p:txBody>
      </p:sp>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16</a:t>
            </a:fld>
            <a:endParaRPr lang="en"/>
          </a:p>
        </p:txBody>
      </p:sp>
      <p:sp>
        <p:nvSpPr>
          <p:cNvPr id="3" name="Date Placeholder 2"/>
          <p:cNvSpPr>
            <a:spLocks noGrp="1"/>
          </p:cNvSpPr>
          <p:nvPr>
            <p:ph type="dt" sz="half" idx="13"/>
          </p:nvPr>
        </p:nvSpPr>
        <p:spPr/>
        <p:txBody>
          <a:bodyPr/>
          <a:lstStyle/>
          <a:p>
            <a:r>
              <a:rPr lang="en-GB" smtClean="0"/>
              <a:t>ITA 2015</a:t>
            </a:r>
            <a:endParaRPr lang="en-US" dirty="0"/>
          </a:p>
        </p:txBody>
      </p:sp>
      <p:sp>
        <p:nvSpPr>
          <p:cNvPr id="4" name="Footer Placeholder 3"/>
          <p:cNvSpPr>
            <a:spLocks noGrp="1"/>
          </p:cNvSpPr>
          <p:nvPr>
            <p:ph type="ftr" sz="quarter" idx="14"/>
          </p:nvPr>
        </p:nvSpPr>
        <p:spPr/>
        <p:txBody>
          <a:bodyPr/>
          <a:lstStyle/>
          <a:p>
            <a:r>
              <a:rPr lang="en-US" smtClean="0"/>
              <a:t>Kevin Lee, Nottingham Trent University</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2856543" y="2072440"/>
            <a:ext cx="5974597" cy="1957119"/>
          </a:xfrm>
          <a:prstGeom prst="rect">
            <a:avLst/>
          </a:prstGeom>
        </p:spPr>
        <p:txBody>
          <a:bodyPr lIns="91425" tIns="91425" rIns="91425" bIns="91425" anchor="b" anchorCtr="0">
            <a:noAutofit/>
          </a:bodyPr>
          <a:lstStyle/>
          <a:p>
            <a:pPr lvl="0" rtl="0">
              <a:spcBef>
                <a:spcPts val="0"/>
              </a:spcBef>
              <a:buNone/>
            </a:pPr>
            <a:r>
              <a:rPr lang="en-GB" dirty="0" smtClean="0"/>
              <a:t>Thank you</a:t>
            </a:r>
            <a:br>
              <a:rPr lang="en-GB" dirty="0" smtClean="0"/>
            </a:br>
            <a:r>
              <a:rPr lang="en-GB" dirty="0"/>
              <a:t/>
            </a:r>
            <a:br>
              <a:rPr lang="en-GB" dirty="0"/>
            </a:br>
            <a:r>
              <a:rPr lang="en-GB" dirty="0" smtClean="0"/>
              <a:t>Any Questions?</a:t>
            </a:r>
            <a:endParaRPr lang="en" dirty="0"/>
          </a:p>
        </p:txBody>
      </p:sp>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17</a:t>
            </a:fld>
            <a:endParaRPr lang="en"/>
          </a:p>
        </p:txBody>
      </p:sp>
      <p:sp>
        <p:nvSpPr>
          <p:cNvPr id="4" name="Date Placeholder 3"/>
          <p:cNvSpPr>
            <a:spLocks noGrp="1"/>
          </p:cNvSpPr>
          <p:nvPr>
            <p:ph type="dt" sz="half" idx="13"/>
          </p:nvPr>
        </p:nvSpPr>
        <p:spPr/>
        <p:txBody>
          <a:bodyPr/>
          <a:lstStyle/>
          <a:p>
            <a:r>
              <a:rPr lang="en-GB" smtClean="0"/>
              <a:t>ITA 2015</a:t>
            </a:r>
            <a:endParaRPr lang="en-US" dirty="0"/>
          </a:p>
        </p:txBody>
      </p:sp>
      <p:sp>
        <p:nvSpPr>
          <p:cNvPr id="5" name="Footer Placeholder 4"/>
          <p:cNvSpPr>
            <a:spLocks noGrp="1"/>
          </p:cNvSpPr>
          <p:nvPr>
            <p:ph type="ftr" sz="quarter" idx="14"/>
          </p:nvPr>
        </p:nvSpPr>
        <p:spPr/>
        <p:txBody>
          <a:bodyPr/>
          <a:lstStyle/>
          <a:p>
            <a:r>
              <a:rPr lang="en-US" smtClean="0"/>
              <a:t>Kevin Lee, Nottingham Trent University</a:t>
            </a:r>
            <a:endParaRPr lang="en-US" dirty="0"/>
          </a:p>
        </p:txBody>
      </p:sp>
    </p:spTree>
    <p:extLst>
      <p:ext uri="{BB962C8B-B14F-4D97-AF65-F5344CB8AC3E}">
        <p14:creationId xmlns:p14="http://schemas.microsoft.com/office/powerpoint/2010/main" val="1231056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Motivation</a:t>
            </a:r>
          </a:p>
        </p:txBody>
      </p:sp>
      <p:sp>
        <p:nvSpPr>
          <p:cNvPr id="38" name="Shape 38"/>
          <p:cNvSpPr txBox="1">
            <a:spLocks noGrp="1"/>
          </p:cNvSpPr>
          <p:nvPr>
            <p:ph type="body" idx="1"/>
          </p:nvPr>
        </p:nvSpPr>
        <p:spPr>
          <a:xfrm>
            <a:off x="457200" y="1782304"/>
            <a:ext cx="8229600" cy="4785595"/>
          </a:xfrm>
          <a:prstGeom prst="rect">
            <a:avLst/>
          </a:prstGeom>
        </p:spPr>
        <p:txBody>
          <a:bodyPr lIns="91425" tIns="91425" rIns="91425" bIns="91425" anchor="t" anchorCtr="0">
            <a:noAutofit/>
          </a:bodyPr>
          <a:lstStyle/>
          <a:p>
            <a:pPr>
              <a:buFont typeface="Arial" charset="0"/>
              <a:buChar char="•"/>
            </a:pPr>
            <a:r>
              <a:rPr lang="en-GB" sz="2400" dirty="0"/>
              <a:t> </a:t>
            </a:r>
            <a:r>
              <a:rPr lang="en-GB" sz="2400" dirty="0" smtClean="0"/>
              <a:t> </a:t>
            </a:r>
            <a:r>
              <a:rPr lang="en" sz="2400" dirty="0" smtClean="0"/>
              <a:t>Over </a:t>
            </a:r>
            <a:r>
              <a:rPr lang="en" sz="2400" dirty="0"/>
              <a:t>50% of the transmission time in </a:t>
            </a:r>
            <a:r>
              <a:rPr lang="en" sz="2400" dirty="0" err="1"/>
              <a:t>WiFi</a:t>
            </a:r>
            <a:r>
              <a:rPr lang="en" sz="2400" dirty="0"/>
              <a:t> Networks is used to ensure that errors are </a:t>
            </a:r>
            <a:r>
              <a:rPr lang="en" sz="2400" dirty="0" smtClean="0"/>
              <a:t>corrected/detected</a:t>
            </a:r>
            <a:endParaRPr lang="en-GB" sz="2400" dirty="0"/>
          </a:p>
          <a:p>
            <a:pPr>
              <a:buFont typeface="Arial" charset="0"/>
              <a:buChar char="•"/>
            </a:pPr>
            <a:r>
              <a:rPr lang="en-GB" sz="2400" dirty="0" smtClean="0"/>
              <a:t>  </a:t>
            </a:r>
            <a:r>
              <a:rPr lang="en" sz="2400" dirty="0" smtClean="0"/>
              <a:t>Even </a:t>
            </a:r>
            <a:r>
              <a:rPr lang="en" sz="2400" dirty="0"/>
              <a:t>with these efforts, loss rates in prior measurement studies have varied between 5% and 45%</a:t>
            </a:r>
          </a:p>
          <a:p>
            <a:pPr>
              <a:buFont typeface="Arial" charset="0"/>
              <a:buChar char="•"/>
            </a:pPr>
            <a:r>
              <a:rPr lang="en-GB" sz="2400" dirty="0" smtClean="0"/>
              <a:t>  </a:t>
            </a:r>
            <a:r>
              <a:rPr lang="en" sz="2400" dirty="0" smtClean="0"/>
              <a:t>This </a:t>
            </a:r>
            <a:r>
              <a:rPr lang="en" sz="2400" dirty="0"/>
              <a:t>was an exploratory research study to find out if there were any factors which correlated with packet </a:t>
            </a:r>
            <a:r>
              <a:rPr lang="en" sz="2400" dirty="0" smtClean="0"/>
              <a:t>losses</a:t>
            </a:r>
            <a:endParaRPr lang="en-GB" sz="2400" dirty="0" smtClean="0"/>
          </a:p>
          <a:p>
            <a:pPr>
              <a:buFont typeface="Arial" charset="0"/>
              <a:buChar char="•"/>
            </a:pPr>
            <a:r>
              <a:rPr lang="en" sz="2400" dirty="0" smtClean="0"/>
              <a:t>We </a:t>
            </a:r>
            <a:r>
              <a:rPr lang="en" sz="2400" dirty="0"/>
              <a:t>lose frames because the bit errors are too high to be corrected by the forward error correction </a:t>
            </a:r>
            <a:r>
              <a:rPr lang="en-GB" sz="2400" dirty="0" smtClean="0"/>
              <a:t>(FEC) </a:t>
            </a:r>
            <a:r>
              <a:rPr lang="en" sz="2400" dirty="0" smtClean="0"/>
              <a:t>mechanism</a:t>
            </a:r>
            <a:r>
              <a:rPr lang="en-GB" sz="2400" dirty="0" smtClean="0"/>
              <a:t>.</a:t>
            </a:r>
          </a:p>
          <a:p>
            <a:pPr>
              <a:buFont typeface="Arial" charset="0"/>
              <a:buChar char="•"/>
            </a:pPr>
            <a:r>
              <a:rPr lang="en-GB" sz="2400" dirty="0" smtClean="0"/>
              <a:t>Which means packet repeat requests happen</a:t>
            </a:r>
            <a:r>
              <a:rPr lang="is-IS" sz="2400" dirty="0" smtClean="0"/>
              <a:t>…</a:t>
            </a:r>
            <a:endParaRPr lang="en-GB" sz="2400" dirty="0"/>
          </a:p>
          <a:p>
            <a:pPr>
              <a:buFont typeface="Arial" charset="0"/>
              <a:buChar char="•"/>
            </a:pPr>
            <a:endParaRPr lang="en-GB" sz="2400" dirty="0" smtClean="0"/>
          </a:p>
          <a:p>
            <a:pPr>
              <a:buFont typeface="Arial" charset="0"/>
              <a:buChar char="•"/>
            </a:pPr>
            <a:endParaRPr lang="en-GB" sz="2400" dirty="0" smtClean="0"/>
          </a:p>
          <a:p>
            <a:pPr>
              <a:buFont typeface="Arial" charset="0"/>
              <a:buChar char="•"/>
            </a:pPr>
            <a:r>
              <a:rPr lang="en" sz="2400" dirty="0" smtClean="0"/>
              <a:t>But </a:t>
            </a:r>
            <a:r>
              <a:rPr lang="en" sz="2400" dirty="0"/>
              <a:t>what are the events which cause these bit </a:t>
            </a:r>
            <a:r>
              <a:rPr lang="en" sz="2400" dirty="0" smtClean="0"/>
              <a:t>errors</a:t>
            </a:r>
            <a:r>
              <a:rPr lang="en-GB" sz="2400" dirty="0" smtClean="0"/>
              <a:t>?</a:t>
            </a:r>
            <a:endParaRPr lang="en" sz="2400" dirty="0"/>
          </a:p>
        </p:txBody>
      </p:sp>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2</a:t>
            </a:fld>
            <a:endParaRPr lang="en"/>
          </a:p>
        </p:txBody>
      </p:sp>
      <p:sp>
        <p:nvSpPr>
          <p:cNvPr id="3" name="Date Placeholder 2"/>
          <p:cNvSpPr>
            <a:spLocks noGrp="1"/>
          </p:cNvSpPr>
          <p:nvPr>
            <p:ph type="dt" sz="half" idx="13"/>
          </p:nvPr>
        </p:nvSpPr>
        <p:spPr/>
        <p:txBody>
          <a:bodyPr/>
          <a:lstStyle/>
          <a:p>
            <a:r>
              <a:rPr lang="en-GB" smtClean="0"/>
              <a:t>ITA 2015</a:t>
            </a:r>
            <a:endParaRPr lang="en-US" dirty="0"/>
          </a:p>
        </p:txBody>
      </p:sp>
      <p:sp>
        <p:nvSpPr>
          <p:cNvPr id="4" name="Footer Placeholder 3"/>
          <p:cNvSpPr>
            <a:spLocks noGrp="1"/>
          </p:cNvSpPr>
          <p:nvPr>
            <p:ph type="ftr" sz="quarter" idx="14"/>
          </p:nvPr>
        </p:nvSpPr>
        <p:spPr/>
        <p:txBody>
          <a:bodyPr/>
          <a:lstStyle/>
          <a:p>
            <a:r>
              <a:rPr lang="en-US" smtClean="0"/>
              <a:t>Kevin Lee, Nottingham Trent University</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245083" y="345198"/>
            <a:ext cx="8229600" cy="1143000"/>
          </a:xfrm>
          <a:prstGeom prst="rect">
            <a:avLst/>
          </a:prstGeom>
        </p:spPr>
        <p:txBody>
          <a:bodyPr lIns="91425" tIns="91425" rIns="91425" bIns="91425" anchor="b" anchorCtr="0">
            <a:noAutofit/>
          </a:bodyPr>
          <a:lstStyle/>
          <a:p>
            <a:pPr>
              <a:spcBef>
                <a:spcPts val="0"/>
              </a:spcBef>
              <a:buNone/>
            </a:pPr>
            <a:r>
              <a:rPr lang="en-GB" smtClean="0"/>
              <a:t>Frame loss</a:t>
            </a:r>
            <a:br>
              <a:rPr lang="en-GB" smtClean="0"/>
            </a:br>
            <a:r>
              <a:rPr lang="en-GB" smtClean="0"/>
              <a:t>Possibility</a:t>
            </a:r>
            <a:r>
              <a:rPr lang="en-GB" dirty="0" smtClean="0"/>
              <a:t>: </a:t>
            </a:r>
            <a:r>
              <a:rPr lang="en" dirty="0" smtClean="0"/>
              <a:t>Collisions</a:t>
            </a:r>
            <a:endParaRPr lang="en" dirty="0"/>
          </a:p>
        </p:txBody>
      </p:sp>
      <p:sp>
        <p:nvSpPr>
          <p:cNvPr id="44" name="Shape 44"/>
          <p:cNvSpPr txBox="1">
            <a:spLocks noGrp="1"/>
          </p:cNvSpPr>
          <p:nvPr>
            <p:ph type="body" idx="1"/>
          </p:nvPr>
        </p:nvSpPr>
        <p:spPr>
          <a:xfrm>
            <a:off x="645150" y="1803900"/>
            <a:ext cx="7429467" cy="2549688"/>
          </a:xfrm>
          <a:prstGeom prst="rect">
            <a:avLst/>
          </a:prstGeom>
        </p:spPr>
        <p:txBody>
          <a:bodyPr lIns="91425" tIns="91425" rIns="91425" bIns="91425" anchor="t" anchorCtr="0">
            <a:noAutofit/>
          </a:bodyPr>
          <a:lstStyle/>
          <a:p>
            <a:pPr>
              <a:buFont typeface="Arial" charset="0"/>
              <a:buChar char="•"/>
            </a:pPr>
            <a:r>
              <a:rPr lang="en" sz="1800" dirty="0" err="1"/>
              <a:t>WiFi</a:t>
            </a:r>
            <a:r>
              <a:rPr lang="en" sz="1800" dirty="0"/>
              <a:t> networks use a CSMA/CA protocol called Distributed Coordination Function (DCF) to share the medium. </a:t>
            </a:r>
          </a:p>
          <a:p>
            <a:pPr>
              <a:buFont typeface="Arial" charset="0"/>
              <a:buChar char="•"/>
            </a:pPr>
            <a:r>
              <a:rPr lang="en" sz="1800" dirty="0"/>
              <a:t>All stations seeking access to the medium will pick a random number and count down to zero. </a:t>
            </a:r>
          </a:p>
          <a:p>
            <a:pPr>
              <a:buFont typeface="Arial" charset="0"/>
              <a:buChar char="•"/>
            </a:pPr>
            <a:r>
              <a:rPr lang="en" sz="1800" dirty="0"/>
              <a:t>If a node counts to zero, it will begin transmitting (below)</a:t>
            </a:r>
          </a:p>
          <a:p>
            <a:pPr>
              <a:buFont typeface="Arial" charset="0"/>
              <a:buChar char="•"/>
            </a:pPr>
            <a:r>
              <a:rPr lang="en" sz="1800" dirty="0"/>
              <a:t>All other stations, will overhear the transmission and defer access. </a:t>
            </a:r>
          </a:p>
          <a:p>
            <a:pPr>
              <a:buFont typeface="Arial" charset="0"/>
              <a:buChar char="•"/>
            </a:pPr>
            <a:r>
              <a:rPr lang="en" sz="1800" dirty="0"/>
              <a:t>If two nodes pick the same random number and begin transmitting simultaneously, the result will be a collision (above)</a:t>
            </a:r>
          </a:p>
        </p:txBody>
      </p:sp>
      <p:pic>
        <p:nvPicPr>
          <p:cNvPr id="45" name="Shape 45"/>
          <p:cNvPicPr preferRelativeResize="0"/>
          <p:nvPr/>
        </p:nvPicPr>
        <p:blipFill rotWithShape="1">
          <a:blip r:embed="rId3">
            <a:alphaModFix/>
          </a:blip>
          <a:srcRect/>
          <a:stretch/>
        </p:blipFill>
        <p:spPr>
          <a:xfrm>
            <a:off x="1095252" y="4162215"/>
            <a:ext cx="7283399" cy="1979700"/>
          </a:xfrm>
          <a:prstGeom prst="rect">
            <a:avLst/>
          </a:prstGeom>
          <a:noFill/>
          <a:ln>
            <a:noFill/>
          </a:ln>
        </p:spPr>
      </p:pic>
      <p:pic>
        <p:nvPicPr>
          <p:cNvPr id="46" name="Shape 46"/>
          <p:cNvPicPr preferRelativeResize="0"/>
          <p:nvPr/>
        </p:nvPicPr>
        <p:blipFill rotWithShape="1">
          <a:blip r:embed="rId4">
            <a:alphaModFix/>
          </a:blip>
          <a:srcRect/>
          <a:stretch/>
        </p:blipFill>
        <p:spPr>
          <a:xfrm>
            <a:off x="5395390" y="663069"/>
            <a:ext cx="3710100" cy="947699"/>
          </a:xfrm>
          <a:prstGeom prst="rect">
            <a:avLst/>
          </a:prstGeom>
          <a:noFill/>
          <a:ln>
            <a:noFill/>
          </a:ln>
        </p:spPr>
      </p:pic>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3</a:t>
            </a:fld>
            <a:endParaRPr lang="en"/>
          </a:p>
        </p:txBody>
      </p:sp>
      <p:sp>
        <p:nvSpPr>
          <p:cNvPr id="3" name="Date Placeholder 2"/>
          <p:cNvSpPr>
            <a:spLocks noGrp="1"/>
          </p:cNvSpPr>
          <p:nvPr>
            <p:ph type="dt" sz="half" idx="13"/>
          </p:nvPr>
        </p:nvSpPr>
        <p:spPr/>
        <p:txBody>
          <a:bodyPr/>
          <a:lstStyle/>
          <a:p>
            <a:r>
              <a:rPr lang="en-GB" smtClean="0"/>
              <a:t>ITA 2015</a:t>
            </a:r>
            <a:endParaRPr lang="en-US" dirty="0"/>
          </a:p>
        </p:txBody>
      </p:sp>
      <p:sp>
        <p:nvSpPr>
          <p:cNvPr id="4" name="Footer Placeholder 3"/>
          <p:cNvSpPr>
            <a:spLocks noGrp="1"/>
          </p:cNvSpPr>
          <p:nvPr>
            <p:ph type="ftr" sz="quarter" idx="14"/>
          </p:nvPr>
        </p:nvSpPr>
        <p:spPr/>
        <p:txBody>
          <a:bodyPr/>
          <a:lstStyle/>
          <a:p>
            <a:r>
              <a:rPr lang="en-US" smtClean="0"/>
              <a:t>Kevin Lee, Nottingham Trent University</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2" name="Shape 52"/>
          <p:cNvSpPr txBox="1">
            <a:spLocks noGrp="1"/>
          </p:cNvSpPr>
          <p:nvPr>
            <p:ph type="body" idx="1"/>
          </p:nvPr>
        </p:nvSpPr>
        <p:spPr>
          <a:xfrm>
            <a:off x="457200" y="1857211"/>
            <a:ext cx="4016100" cy="4967700"/>
          </a:xfrm>
          <a:prstGeom prst="rect">
            <a:avLst/>
          </a:prstGeom>
        </p:spPr>
        <p:txBody>
          <a:bodyPr lIns="91425" tIns="91425" rIns="91425" bIns="91425" anchor="t" anchorCtr="0">
            <a:noAutofit/>
          </a:bodyPr>
          <a:lstStyle/>
          <a:p>
            <a:pPr>
              <a:buFont typeface="Arial" charset="0"/>
              <a:buChar char="•"/>
            </a:pPr>
            <a:r>
              <a:rPr lang="en" sz="1800" dirty="0"/>
              <a:t>Transmission errors can also be caused by hidden nodes</a:t>
            </a:r>
          </a:p>
          <a:p>
            <a:pPr>
              <a:buFont typeface="Arial" charset="0"/>
              <a:buChar char="•"/>
            </a:pPr>
            <a:r>
              <a:rPr lang="en" sz="1800" dirty="0"/>
              <a:t>This occurs when two competing stations cannot overhear each others transmission</a:t>
            </a:r>
          </a:p>
          <a:p>
            <a:pPr>
              <a:buFont typeface="Arial" charset="0"/>
              <a:buChar char="•"/>
            </a:pPr>
            <a:r>
              <a:rPr lang="en" sz="1800" dirty="0"/>
              <a:t>The mechanism to circumvent hidden nodes is called RTS/CTS but is turned off by default in most access points because it is too inefficient</a:t>
            </a:r>
          </a:p>
          <a:p>
            <a:pPr>
              <a:buFont typeface="Arial" charset="0"/>
              <a:buChar char="•"/>
            </a:pPr>
            <a:r>
              <a:rPr lang="en" sz="1800" dirty="0"/>
              <a:t>The authors have not found any experimental evidence or observations investigating how commonly hidden node problems occur</a:t>
            </a:r>
          </a:p>
        </p:txBody>
      </p:sp>
      <p:pic>
        <p:nvPicPr>
          <p:cNvPr id="53" name="Shape 53"/>
          <p:cNvPicPr preferRelativeResize="0"/>
          <p:nvPr/>
        </p:nvPicPr>
        <p:blipFill rotWithShape="1">
          <a:blip r:embed="rId3">
            <a:alphaModFix/>
          </a:blip>
          <a:srcRect/>
          <a:stretch/>
        </p:blipFill>
        <p:spPr>
          <a:xfrm>
            <a:off x="4572000" y="1417637"/>
            <a:ext cx="4597500" cy="4869000"/>
          </a:xfrm>
          <a:prstGeom prst="rect">
            <a:avLst/>
          </a:prstGeom>
          <a:noFill/>
          <a:ln>
            <a:noFill/>
          </a:ln>
        </p:spPr>
      </p:pic>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4</a:t>
            </a:fld>
            <a:endParaRPr lang="en"/>
          </a:p>
        </p:txBody>
      </p:sp>
      <p:sp>
        <p:nvSpPr>
          <p:cNvPr id="3" name="Date Placeholder 2"/>
          <p:cNvSpPr>
            <a:spLocks noGrp="1"/>
          </p:cNvSpPr>
          <p:nvPr>
            <p:ph type="dt" sz="half" idx="13"/>
          </p:nvPr>
        </p:nvSpPr>
        <p:spPr/>
        <p:txBody>
          <a:bodyPr/>
          <a:lstStyle/>
          <a:p>
            <a:r>
              <a:rPr lang="en-GB" smtClean="0"/>
              <a:t>ITA 2015</a:t>
            </a:r>
            <a:endParaRPr lang="en-US" dirty="0"/>
          </a:p>
        </p:txBody>
      </p:sp>
      <p:sp>
        <p:nvSpPr>
          <p:cNvPr id="4" name="Footer Placeholder 3"/>
          <p:cNvSpPr>
            <a:spLocks noGrp="1"/>
          </p:cNvSpPr>
          <p:nvPr>
            <p:ph type="ftr" sz="quarter" idx="14"/>
          </p:nvPr>
        </p:nvSpPr>
        <p:spPr/>
        <p:txBody>
          <a:bodyPr/>
          <a:lstStyle/>
          <a:p>
            <a:r>
              <a:rPr lang="en-US" smtClean="0"/>
              <a:t>Kevin Lee, Nottingham Trent University</a:t>
            </a:r>
            <a:endParaRPr lang="en-US" dirty="0"/>
          </a:p>
        </p:txBody>
      </p:sp>
      <p:sp>
        <p:nvSpPr>
          <p:cNvPr id="9" name="Shape 43"/>
          <p:cNvSpPr txBox="1">
            <a:spLocks noGrp="1"/>
          </p:cNvSpPr>
          <p:nvPr>
            <p:ph type="title"/>
          </p:nvPr>
        </p:nvSpPr>
        <p:spPr>
          <a:xfrm>
            <a:off x="245083" y="345198"/>
            <a:ext cx="8229600" cy="1143000"/>
          </a:xfrm>
          <a:prstGeom prst="rect">
            <a:avLst/>
          </a:prstGeom>
        </p:spPr>
        <p:txBody>
          <a:bodyPr lIns="91425" tIns="91425" rIns="91425" bIns="91425" anchor="b" anchorCtr="0">
            <a:noAutofit/>
          </a:bodyPr>
          <a:lstStyle/>
          <a:p>
            <a:pPr>
              <a:spcBef>
                <a:spcPts val="0"/>
              </a:spcBef>
              <a:buNone/>
            </a:pPr>
            <a:r>
              <a:rPr lang="en-GB" dirty="0" smtClean="0"/>
              <a:t>Frame loss</a:t>
            </a:r>
            <a:br>
              <a:rPr lang="en-GB" dirty="0" smtClean="0"/>
            </a:br>
            <a:r>
              <a:rPr lang="en-GB" dirty="0" smtClean="0"/>
              <a:t>Possibility</a:t>
            </a:r>
            <a:r>
              <a:rPr lang="en-GB" dirty="0" smtClean="0"/>
              <a:t>: </a:t>
            </a:r>
            <a:r>
              <a:rPr lang="en-GB" dirty="0" smtClean="0"/>
              <a:t>Hidden Nodes</a:t>
            </a:r>
            <a:endParaRPr lang="en"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Shape 59"/>
          <p:cNvSpPr txBox="1">
            <a:spLocks noGrp="1"/>
          </p:cNvSpPr>
          <p:nvPr>
            <p:ph type="body" idx="1"/>
          </p:nvPr>
        </p:nvSpPr>
        <p:spPr>
          <a:xfrm>
            <a:off x="457200" y="1929081"/>
            <a:ext cx="4595247" cy="4967700"/>
          </a:xfrm>
          <a:prstGeom prst="rect">
            <a:avLst/>
          </a:prstGeom>
        </p:spPr>
        <p:txBody>
          <a:bodyPr lIns="91425" tIns="91425" rIns="91425" bIns="91425" anchor="t" anchorCtr="0">
            <a:noAutofit/>
          </a:bodyPr>
          <a:lstStyle/>
          <a:p>
            <a:pPr>
              <a:buFont typeface="Arial" charset="0"/>
              <a:buChar char="•"/>
            </a:pPr>
            <a:r>
              <a:rPr lang="en" sz="2400" dirty="0"/>
              <a:t>Background wireless noise can be caused by </a:t>
            </a:r>
            <a:r>
              <a:rPr lang="en" sz="2400" dirty="0" smtClean="0"/>
              <a:t>various</a:t>
            </a:r>
            <a:r>
              <a:rPr lang="en-GB" sz="2400" dirty="0"/>
              <a:t> </a:t>
            </a:r>
            <a:r>
              <a:rPr lang="en" sz="2400" dirty="0" smtClean="0"/>
              <a:t>non-802.11</a:t>
            </a:r>
            <a:r>
              <a:rPr lang="en-GB" sz="2400" dirty="0" smtClean="0"/>
              <a:t> 2.4GHz</a:t>
            </a:r>
            <a:r>
              <a:rPr lang="en" sz="2400" dirty="0" smtClean="0"/>
              <a:t> co</a:t>
            </a:r>
            <a:r>
              <a:rPr lang="en-GB" sz="2400" dirty="0" smtClean="0"/>
              <a:t>-</a:t>
            </a:r>
            <a:r>
              <a:rPr lang="en" sz="2400" dirty="0" smtClean="0"/>
              <a:t>existing </a:t>
            </a:r>
            <a:r>
              <a:rPr lang="en" sz="2400" dirty="0"/>
              <a:t>network types such as Bluetooth or </a:t>
            </a:r>
            <a:r>
              <a:rPr lang="en" sz="2400" dirty="0" err="1" smtClean="0"/>
              <a:t>Zigbee</a:t>
            </a:r>
            <a:endParaRPr lang="en-GB" sz="2400" dirty="0" smtClean="0"/>
          </a:p>
          <a:p>
            <a:pPr>
              <a:buFont typeface="Arial" charset="0"/>
              <a:buChar char="•"/>
            </a:pPr>
            <a:endParaRPr lang="en" sz="2400" dirty="0"/>
          </a:p>
          <a:p>
            <a:pPr>
              <a:buFont typeface="Arial" charset="0"/>
              <a:buChar char="•"/>
            </a:pPr>
            <a:r>
              <a:rPr lang="en" sz="2400" dirty="0"/>
              <a:t>There are also many other sources of interference which may arise from non data communications devices such as microwave ovens and cordless phones </a:t>
            </a:r>
          </a:p>
        </p:txBody>
      </p:sp>
      <p:pic>
        <p:nvPicPr>
          <p:cNvPr id="60" name="Shape 60"/>
          <p:cNvPicPr preferRelativeResize="0"/>
          <p:nvPr/>
        </p:nvPicPr>
        <p:blipFill>
          <a:blip r:embed="rId3">
            <a:alphaModFix/>
          </a:blip>
          <a:stretch>
            <a:fillRect/>
          </a:stretch>
        </p:blipFill>
        <p:spPr>
          <a:xfrm>
            <a:off x="7828547" y="1992173"/>
            <a:ext cx="1002593" cy="1359575"/>
          </a:xfrm>
          <a:prstGeom prst="rect">
            <a:avLst/>
          </a:prstGeom>
          <a:noFill/>
          <a:ln>
            <a:noFill/>
          </a:ln>
        </p:spPr>
      </p:pic>
      <p:pic>
        <p:nvPicPr>
          <p:cNvPr id="61" name="Shape 61"/>
          <p:cNvPicPr preferRelativeResize="0"/>
          <p:nvPr/>
        </p:nvPicPr>
        <p:blipFill>
          <a:blip r:embed="rId4">
            <a:alphaModFix/>
          </a:blip>
          <a:stretch>
            <a:fillRect/>
          </a:stretch>
        </p:blipFill>
        <p:spPr>
          <a:xfrm>
            <a:off x="5361277" y="2302093"/>
            <a:ext cx="2158440" cy="739734"/>
          </a:xfrm>
          <a:prstGeom prst="rect">
            <a:avLst/>
          </a:prstGeom>
          <a:noFill/>
          <a:ln>
            <a:noFill/>
          </a:ln>
        </p:spPr>
      </p:pic>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5</a:t>
            </a:fld>
            <a:endParaRPr lang="en"/>
          </a:p>
        </p:txBody>
      </p:sp>
      <p:sp>
        <p:nvSpPr>
          <p:cNvPr id="3" name="Date Placeholder 2"/>
          <p:cNvSpPr>
            <a:spLocks noGrp="1"/>
          </p:cNvSpPr>
          <p:nvPr>
            <p:ph type="dt" sz="half" idx="13"/>
          </p:nvPr>
        </p:nvSpPr>
        <p:spPr/>
        <p:txBody>
          <a:bodyPr/>
          <a:lstStyle/>
          <a:p>
            <a:r>
              <a:rPr lang="en-GB" smtClean="0"/>
              <a:t>ITA 2015</a:t>
            </a:r>
            <a:endParaRPr lang="en-US" dirty="0"/>
          </a:p>
        </p:txBody>
      </p:sp>
      <p:sp>
        <p:nvSpPr>
          <p:cNvPr id="4" name="Footer Placeholder 3"/>
          <p:cNvSpPr>
            <a:spLocks noGrp="1"/>
          </p:cNvSpPr>
          <p:nvPr>
            <p:ph type="ftr" sz="quarter" idx="14"/>
          </p:nvPr>
        </p:nvSpPr>
        <p:spPr/>
        <p:txBody>
          <a:bodyPr/>
          <a:lstStyle/>
          <a:p>
            <a:r>
              <a:rPr lang="en-US" smtClean="0"/>
              <a:t>Kevin Lee, Nottingham Trent University</a:t>
            </a:r>
            <a:endParaRPr lang="en-US" dirty="0"/>
          </a:p>
        </p:txBody>
      </p:sp>
      <p:sp>
        <p:nvSpPr>
          <p:cNvPr id="10" name="Shape 43"/>
          <p:cNvSpPr txBox="1">
            <a:spLocks noGrp="1"/>
          </p:cNvSpPr>
          <p:nvPr>
            <p:ph type="title"/>
          </p:nvPr>
        </p:nvSpPr>
        <p:spPr>
          <a:xfrm>
            <a:off x="245082" y="345198"/>
            <a:ext cx="8860408" cy="1143000"/>
          </a:xfrm>
          <a:prstGeom prst="rect">
            <a:avLst/>
          </a:prstGeom>
        </p:spPr>
        <p:txBody>
          <a:bodyPr lIns="91425" tIns="91425" rIns="91425" bIns="91425" anchor="b" anchorCtr="0">
            <a:noAutofit/>
          </a:bodyPr>
          <a:lstStyle/>
          <a:p>
            <a:pPr>
              <a:spcBef>
                <a:spcPts val="0"/>
              </a:spcBef>
              <a:buNone/>
            </a:pPr>
            <a:r>
              <a:rPr lang="en-GB" dirty="0" smtClean="0"/>
              <a:t>Frame loss</a:t>
            </a:r>
            <a:br>
              <a:rPr lang="en-GB" dirty="0" smtClean="0"/>
            </a:br>
            <a:r>
              <a:rPr lang="en-GB" dirty="0" smtClean="0"/>
              <a:t>Possibility</a:t>
            </a:r>
            <a:r>
              <a:rPr lang="en-GB" dirty="0" smtClean="0"/>
              <a:t>: </a:t>
            </a:r>
            <a:r>
              <a:rPr lang="en-GB" smtClean="0"/>
              <a:t>Background Interference</a:t>
            </a:r>
            <a:endParaRPr lang="en" dirty="0"/>
          </a:p>
        </p:txBody>
      </p:sp>
      <p:pic>
        <p:nvPicPr>
          <p:cNvPr id="6" name="Picture 5"/>
          <p:cNvPicPr>
            <a:picLocks noChangeAspect="1"/>
          </p:cNvPicPr>
          <p:nvPr/>
        </p:nvPicPr>
        <p:blipFill>
          <a:blip r:embed="rId5"/>
          <a:stretch>
            <a:fillRect/>
          </a:stretch>
        </p:blipFill>
        <p:spPr>
          <a:xfrm>
            <a:off x="7363001" y="3855722"/>
            <a:ext cx="1742489" cy="1254592"/>
          </a:xfrm>
          <a:prstGeom prst="rect">
            <a:avLst/>
          </a:prstGeom>
        </p:spPr>
      </p:pic>
      <p:pic>
        <p:nvPicPr>
          <p:cNvPr id="7" name="Picture 6"/>
          <p:cNvPicPr>
            <a:picLocks noChangeAspect="1"/>
          </p:cNvPicPr>
          <p:nvPr/>
        </p:nvPicPr>
        <p:blipFill>
          <a:blip r:embed="rId6"/>
          <a:stretch>
            <a:fillRect/>
          </a:stretch>
        </p:blipFill>
        <p:spPr>
          <a:xfrm>
            <a:off x="5522494" y="3637330"/>
            <a:ext cx="1472984" cy="147298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Shape 67"/>
          <p:cNvSpPr txBox="1">
            <a:spLocks noGrp="1"/>
          </p:cNvSpPr>
          <p:nvPr>
            <p:ph type="body" idx="1"/>
          </p:nvPr>
        </p:nvSpPr>
        <p:spPr>
          <a:xfrm>
            <a:off x="457200" y="1857211"/>
            <a:ext cx="8229600" cy="4967700"/>
          </a:xfrm>
          <a:prstGeom prst="rect">
            <a:avLst/>
          </a:prstGeom>
        </p:spPr>
        <p:txBody>
          <a:bodyPr lIns="91425" tIns="91425" rIns="91425" bIns="91425" anchor="t" anchorCtr="0">
            <a:noAutofit/>
          </a:bodyPr>
          <a:lstStyle/>
          <a:p>
            <a:pPr>
              <a:buFont typeface="Arial" charset="0"/>
              <a:buChar char="•"/>
            </a:pPr>
            <a:r>
              <a:rPr lang="en" sz="2400" dirty="0"/>
              <a:t>Wireless links actively modify the transmission rate by changing the Modulation and Coding Scheme (MCS) which determines the number of bits per symbol and amount of FEC. </a:t>
            </a:r>
          </a:p>
          <a:p>
            <a:pPr>
              <a:buFont typeface="Arial" charset="0"/>
              <a:buChar char="•"/>
            </a:pPr>
            <a:r>
              <a:rPr lang="en" sz="2400" dirty="0"/>
              <a:t>A frequently used open source rate control mechanism called Minstrel rate control algorithm continuously probes the optimal data rate limit and a degree of packet loss is not only inevitable, but a necessary consequence of finding and </a:t>
            </a:r>
            <a:r>
              <a:rPr lang="en" sz="2400" dirty="0" err="1"/>
              <a:t>utilising</a:t>
            </a:r>
            <a:r>
              <a:rPr lang="en" sz="2400" dirty="0"/>
              <a:t> the most efficient rate. </a:t>
            </a:r>
          </a:p>
          <a:p>
            <a:pPr>
              <a:buFont typeface="Arial" charset="0"/>
              <a:buChar char="•"/>
            </a:pPr>
            <a:r>
              <a:rPr lang="en" sz="2400" dirty="0"/>
              <a:t>While it is difficult to know the precise usage of different rate control algorithms in current 802.11 </a:t>
            </a:r>
            <a:r>
              <a:rPr lang="en" sz="2400" dirty="0" err="1"/>
              <a:t>WiFi</a:t>
            </a:r>
            <a:r>
              <a:rPr lang="en" sz="2400" dirty="0"/>
              <a:t> networks, it is likely that most algorithms will allow or cause a degree of packet loss.</a:t>
            </a:r>
          </a:p>
        </p:txBody>
      </p:sp>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6</a:t>
            </a:fld>
            <a:endParaRPr lang="en"/>
          </a:p>
        </p:txBody>
      </p:sp>
      <p:sp>
        <p:nvSpPr>
          <p:cNvPr id="3" name="Date Placeholder 2"/>
          <p:cNvSpPr>
            <a:spLocks noGrp="1"/>
          </p:cNvSpPr>
          <p:nvPr>
            <p:ph type="dt" sz="half" idx="13"/>
          </p:nvPr>
        </p:nvSpPr>
        <p:spPr/>
        <p:txBody>
          <a:bodyPr/>
          <a:lstStyle/>
          <a:p>
            <a:r>
              <a:rPr lang="en-GB" smtClean="0"/>
              <a:t>ITA 2015</a:t>
            </a:r>
            <a:endParaRPr lang="en-US" dirty="0"/>
          </a:p>
        </p:txBody>
      </p:sp>
      <p:sp>
        <p:nvSpPr>
          <p:cNvPr id="4" name="Footer Placeholder 3"/>
          <p:cNvSpPr>
            <a:spLocks noGrp="1"/>
          </p:cNvSpPr>
          <p:nvPr>
            <p:ph type="ftr" sz="quarter" idx="14"/>
          </p:nvPr>
        </p:nvSpPr>
        <p:spPr/>
        <p:txBody>
          <a:bodyPr/>
          <a:lstStyle/>
          <a:p>
            <a:r>
              <a:rPr lang="en-US" smtClean="0"/>
              <a:t>Kevin Lee, Nottingham Trent University</a:t>
            </a:r>
            <a:endParaRPr lang="en-US" dirty="0"/>
          </a:p>
        </p:txBody>
      </p:sp>
      <p:sp>
        <p:nvSpPr>
          <p:cNvPr id="8" name="Shape 43"/>
          <p:cNvSpPr txBox="1">
            <a:spLocks noGrp="1"/>
          </p:cNvSpPr>
          <p:nvPr>
            <p:ph type="title"/>
          </p:nvPr>
        </p:nvSpPr>
        <p:spPr>
          <a:xfrm>
            <a:off x="245083" y="345198"/>
            <a:ext cx="8690370" cy="1143000"/>
          </a:xfrm>
          <a:prstGeom prst="rect">
            <a:avLst/>
          </a:prstGeom>
        </p:spPr>
        <p:txBody>
          <a:bodyPr lIns="91425" tIns="91425" rIns="91425" bIns="91425" anchor="b" anchorCtr="0">
            <a:noAutofit/>
          </a:bodyPr>
          <a:lstStyle/>
          <a:p>
            <a:pPr>
              <a:spcBef>
                <a:spcPts val="0"/>
              </a:spcBef>
              <a:buNone/>
            </a:pPr>
            <a:r>
              <a:rPr lang="en-GB" dirty="0" smtClean="0"/>
              <a:t>Frame loss</a:t>
            </a:r>
            <a:br>
              <a:rPr lang="en-GB" dirty="0" smtClean="0"/>
            </a:br>
            <a:r>
              <a:rPr lang="en-GB" dirty="0" smtClean="0"/>
              <a:t>Possibility</a:t>
            </a:r>
            <a:r>
              <a:rPr lang="en-GB" dirty="0" smtClean="0"/>
              <a:t>: </a:t>
            </a:r>
            <a:r>
              <a:rPr lang="en-GB" dirty="0" smtClean="0"/>
              <a:t>Aggressive Rate Control</a:t>
            </a:r>
            <a:endParaRPr lang="en"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dirty="0" smtClean="0"/>
              <a:t>Research </a:t>
            </a:r>
            <a:r>
              <a:rPr lang="en" dirty="0" smtClean="0"/>
              <a:t>Aim</a:t>
            </a:r>
            <a:endParaRPr lang="en" dirty="0"/>
          </a:p>
        </p:txBody>
      </p:sp>
      <p:sp>
        <p:nvSpPr>
          <p:cNvPr id="73" name="Shape 73"/>
          <p:cNvSpPr txBox="1">
            <a:spLocks noGrp="1"/>
          </p:cNvSpPr>
          <p:nvPr>
            <p:ph type="body" idx="1"/>
          </p:nvPr>
        </p:nvSpPr>
        <p:spPr>
          <a:xfrm>
            <a:off x="457199" y="1857211"/>
            <a:ext cx="8494295" cy="4967700"/>
          </a:xfrm>
          <a:prstGeom prst="rect">
            <a:avLst/>
          </a:prstGeom>
        </p:spPr>
        <p:txBody>
          <a:bodyPr lIns="91425" tIns="91425" rIns="91425" bIns="91425" anchor="t" anchorCtr="0">
            <a:noAutofit/>
          </a:bodyPr>
          <a:lstStyle/>
          <a:p>
            <a:pPr>
              <a:buFont typeface="Arial" charset="0"/>
              <a:buChar char="•"/>
            </a:pPr>
            <a:r>
              <a:rPr lang="en" sz="2400" dirty="0"/>
              <a:t>This paper re-examines transmission success rates and the range of factors that correlate with packet losses. </a:t>
            </a:r>
            <a:endParaRPr lang="en-GB" sz="2400" dirty="0" smtClean="0"/>
          </a:p>
          <a:p>
            <a:pPr>
              <a:buFont typeface="Arial" charset="0"/>
              <a:buChar char="•"/>
            </a:pPr>
            <a:r>
              <a:rPr lang="en" sz="2400" dirty="0" smtClean="0"/>
              <a:t>Careful </a:t>
            </a:r>
            <a:r>
              <a:rPr lang="en" sz="2400" dirty="0"/>
              <a:t>analysis may provide clues to help locate the predominant cause of packet loss. </a:t>
            </a:r>
          </a:p>
          <a:p>
            <a:pPr>
              <a:buFont typeface="Arial" charset="0"/>
              <a:buChar char="•"/>
            </a:pPr>
            <a:r>
              <a:rPr lang="en" sz="2400" dirty="0"/>
              <a:t>Understanding why wireless networks lose packets is very important and it is possible that much needed experimentation in this area has been neglected due to the methodological difficulties in obtaining data from which </a:t>
            </a:r>
            <a:r>
              <a:rPr lang="en" sz="2400" dirty="0" err="1"/>
              <a:t>generalised</a:t>
            </a:r>
            <a:r>
              <a:rPr lang="en" sz="2400" dirty="0"/>
              <a:t> conclusions can be made. </a:t>
            </a:r>
          </a:p>
          <a:p>
            <a:pPr>
              <a:buFont typeface="Arial" charset="0"/>
              <a:buChar char="•"/>
            </a:pPr>
            <a:r>
              <a:rPr lang="en" sz="2400" dirty="0"/>
              <a:t>The significance of this study is the volume of wireless packet captures which have been obtained from a wide range of network types and the analysis of loss rates against modulation, frame size and airtime.</a:t>
            </a:r>
          </a:p>
        </p:txBody>
      </p:sp>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7</a:t>
            </a:fld>
            <a:endParaRPr lang="en"/>
          </a:p>
        </p:txBody>
      </p:sp>
      <p:sp>
        <p:nvSpPr>
          <p:cNvPr id="3" name="Date Placeholder 2"/>
          <p:cNvSpPr>
            <a:spLocks noGrp="1"/>
          </p:cNvSpPr>
          <p:nvPr>
            <p:ph type="dt" sz="half" idx="13"/>
          </p:nvPr>
        </p:nvSpPr>
        <p:spPr/>
        <p:txBody>
          <a:bodyPr/>
          <a:lstStyle/>
          <a:p>
            <a:r>
              <a:rPr lang="en-GB" smtClean="0"/>
              <a:t>ITA 2015</a:t>
            </a:r>
            <a:endParaRPr lang="en-US" dirty="0"/>
          </a:p>
        </p:txBody>
      </p:sp>
      <p:sp>
        <p:nvSpPr>
          <p:cNvPr id="4" name="Footer Placeholder 3"/>
          <p:cNvSpPr>
            <a:spLocks noGrp="1"/>
          </p:cNvSpPr>
          <p:nvPr>
            <p:ph type="ftr" sz="quarter" idx="14"/>
          </p:nvPr>
        </p:nvSpPr>
        <p:spPr/>
        <p:txBody>
          <a:bodyPr/>
          <a:lstStyle/>
          <a:p>
            <a:r>
              <a:rPr lang="en-US" smtClean="0"/>
              <a:t>Kevin Lee, Nottingham Trent University</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GB" dirty="0" smtClean="0"/>
              <a:t>Study </a:t>
            </a:r>
            <a:r>
              <a:rPr lang="en" dirty="0" smtClean="0"/>
              <a:t>Methods</a:t>
            </a:r>
            <a:endParaRPr lang="en" dirty="0"/>
          </a:p>
        </p:txBody>
      </p:sp>
      <p:sp>
        <p:nvSpPr>
          <p:cNvPr id="79" name="Shape 79"/>
          <p:cNvSpPr txBox="1">
            <a:spLocks noGrp="1"/>
          </p:cNvSpPr>
          <p:nvPr>
            <p:ph type="body" idx="1"/>
          </p:nvPr>
        </p:nvSpPr>
        <p:spPr>
          <a:xfrm>
            <a:off x="457200" y="1857211"/>
            <a:ext cx="4641299" cy="4967700"/>
          </a:xfrm>
          <a:prstGeom prst="rect">
            <a:avLst/>
          </a:prstGeom>
        </p:spPr>
        <p:txBody>
          <a:bodyPr lIns="91425" tIns="91425" rIns="91425" bIns="91425" anchor="t" anchorCtr="0">
            <a:noAutofit/>
          </a:bodyPr>
          <a:lstStyle/>
          <a:p>
            <a:pPr>
              <a:buFont typeface="Arial" charset="0"/>
              <a:buChar char="•"/>
            </a:pPr>
            <a:r>
              <a:rPr lang="en" sz="2000" dirty="0"/>
              <a:t>Both passive and active methods involved the use of monitor mode 802.11 network cards to capture over the air traffic. </a:t>
            </a:r>
          </a:p>
          <a:p>
            <a:pPr>
              <a:buFont typeface="Arial" charset="0"/>
              <a:buChar char="•"/>
            </a:pPr>
            <a:r>
              <a:rPr lang="en" sz="2000" dirty="0"/>
              <a:t>Monitor mode allows the capture of raw link layer information. </a:t>
            </a:r>
            <a:endParaRPr lang="en-GB" sz="2000" dirty="0" smtClean="0"/>
          </a:p>
          <a:p>
            <a:pPr>
              <a:buFont typeface="Arial" charset="0"/>
              <a:buChar char="•"/>
            </a:pPr>
            <a:endParaRPr lang="en" sz="2000" dirty="0"/>
          </a:p>
          <a:p>
            <a:pPr>
              <a:buFont typeface="Arial" charset="0"/>
              <a:buChar char="•"/>
            </a:pPr>
            <a:r>
              <a:rPr lang="en" sz="2000" dirty="0"/>
              <a:t>A Power over Ethernet Raspberry Pi was used to capture and save the data to a 32GB USB drive</a:t>
            </a:r>
          </a:p>
          <a:p>
            <a:pPr>
              <a:buFont typeface="Arial" charset="0"/>
              <a:buChar char="•"/>
            </a:pPr>
            <a:r>
              <a:rPr lang="en" sz="2000" dirty="0"/>
              <a:t>This device was placed less than 1m away from the access point and only </a:t>
            </a:r>
            <a:r>
              <a:rPr lang="en" sz="2000" dirty="0" smtClean="0"/>
              <a:t>transmission</a:t>
            </a:r>
            <a:r>
              <a:rPr lang="en-GB" sz="2000" dirty="0" smtClean="0"/>
              <a:t>s</a:t>
            </a:r>
            <a:r>
              <a:rPr lang="en" sz="2000" dirty="0" smtClean="0"/>
              <a:t> </a:t>
            </a:r>
            <a:r>
              <a:rPr lang="en" sz="2000" dirty="0"/>
              <a:t>from the AP were used for </a:t>
            </a:r>
            <a:r>
              <a:rPr lang="en" sz="2000" dirty="0" smtClean="0"/>
              <a:t>analysis</a:t>
            </a:r>
            <a:endParaRPr lang="en-GB" sz="2000" dirty="0" smtClean="0"/>
          </a:p>
        </p:txBody>
      </p:sp>
      <p:pic>
        <p:nvPicPr>
          <p:cNvPr id="80" name="Shape 80"/>
          <p:cNvPicPr preferRelativeResize="0"/>
          <p:nvPr/>
        </p:nvPicPr>
        <p:blipFill>
          <a:blip r:embed="rId3">
            <a:alphaModFix/>
          </a:blip>
          <a:stretch>
            <a:fillRect/>
          </a:stretch>
        </p:blipFill>
        <p:spPr>
          <a:xfrm>
            <a:off x="5409449" y="1972237"/>
            <a:ext cx="3425074" cy="4415124"/>
          </a:xfrm>
          <a:prstGeom prst="rect">
            <a:avLst/>
          </a:prstGeom>
          <a:noFill/>
          <a:ln>
            <a:noFill/>
          </a:ln>
        </p:spPr>
      </p:pic>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8</a:t>
            </a:fld>
            <a:endParaRPr lang="en"/>
          </a:p>
        </p:txBody>
      </p:sp>
      <p:sp>
        <p:nvSpPr>
          <p:cNvPr id="3" name="Date Placeholder 2"/>
          <p:cNvSpPr>
            <a:spLocks noGrp="1"/>
          </p:cNvSpPr>
          <p:nvPr>
            <p:ph type="dt" sz="half" idx="13"/>
          </p:nvPr>
        </p:nvSpPr>
        <p:spPr/>
        <p:txBody>
          <a:bodyPr/>
          <a:lstStyle/>
          <a:p>
            <a:r>
              <a:rPr lang="en-GB" smtClean="0"/>
              <a:t>ITA 2015</a:t>
            </a:r>
            <a:endParaRPr lang="en-US" dirty="0"/>
          </a:p>
        </p:txBody>
      </p:sp>
      <p:sp>
        <p:nvSpPr>
          <p:cNvPr id="4" name="Footer Placeholder 3"/>
          <p:cNvSpPr>
            <a:spLocks noGrp="1"/>
          </p:cNvSpPr>
          <p:nvPr>
            <p:ph type="ftr" sz="quarter" idx="14"/>
          </p:nvPr>
        </p:nvSpPr>
        <p:spPr/>
        <p:txBody>
          <a:bodyPr/>
          <a:lstStyle/>
          <a:p>
            <a:r>
              <a:rPr lang="en-US" smtClean="0"/>
              <a:t>Kevin Lee, Nottingham Trent University</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dirty="0" smtClean="0"/>
              <a:t>Methods</a:t>
            </a:r>
            <a:r>
              <a:rPr lang="en-GB" dirty="0" smtClean="0"/>
              <a:t>: passive</a:t>
            </a:r>
            <a:endParaRPr lang="en" dirty="0"/>
          </a:p>
        </p:txBody>
      </p:sp>
      <p:sp>
        <p:nvSpPr>
          <p:cNvPr id="86" name="Shape 86"/>
          <p:cNvSpPr txBox="1">
            <a:spLocks noGrp="1"/>
          </p:cNvSpPr>
          <p:nvPr>
            <p:ph type="body" idx="1"/>
          </p:nvPr>
        </p:nvSpPr>
        <p:spPr>
          <a:xfrm>
            <a:off x="65554" y="1857211"/>
            <a:ext cx="5603145" cy="4967700"/>
          </a:xfrm>
          <a:prstGeom prst="rect">
            <a:avLst/>
          </a:prstGeom>
        </p:spPr>
        <p:txBody>
          <a:bodyPr lIns="91425" tIns="91425" rIns="91425" bIns="91425" anchor="t" anchorCtr="0">
            <a:noAutofit/>
          </a:bodyPr>
          <a:lstStyle/>
          <a:p>
            <a:pPr lvl="0" rtl="0">
              <a:spcBef>
                <a:spcPts val="0"/>
              </a:spcBef>
              <a:buFont typeface="Arial" charset="0"/>
              <a:buChar char="•"/>
            </a:pPr>
            <a:r>
              <a:rPr lang="en" sz="2400" dirty="0"/>
              <a:t>The goal of this study was to obtain real world measurements on packet losses in </a:t>
            </a:r>
            <a:r>
              <a:rPr lang="en" sz="2400" dirty="0" err="1"/>
              <a:t>WiFi</a:t>
            </a:r>
            <a:r>
              <a:rPr lang="en" sz="2400" dirty="0"/>
              <a:t> networks. Two approaches were taken: passive and </a:t>
            </a:r>
            <a:r>
              <a:rPr lang="en" sz="2400" dirty="0" smtClean="0"/>
              <a:t>active</a:t>
            </a:r>
            <a:endParaRPr lang="en-GB" sz="2400" dirty="0" smtClean="0"/>
          </a:p>
          <a:p>
            <a:pPr lvl="0" rtl="0">
              <a:spcBef>
                <a:spcPts val="0"/>
              </a:spcBef>
              <a:buFont typeface="Arial" charset="0"/>
              <a:buChar char="•"/>
            </a:pPr>
            <a:endParaRPr lang="en" sz="2400" dirty="0"/>
          </a:p>
          <a:p>
            <a:pPr lvl="0" rtl="0">
              <a:spcBef>
                <a:spcPts val="0"/>
              </a:spcBef>
              <a:buFont typeface="Arial" charset="0"/>
              <a:buChar char="•"/>
            </a:pPr>
            <a:r>
              <a:rPr lang="en" sz="2400" dirty="0"/>
              <a:t>The passive approach captures the effects of a wide range of devices and settings</a:t>
            </a:r>
          </a:p>
          <a:p>
            <a:pPr rtl="0">
              <a:spcBef>
                <a:spcPts val="0"/>
              </a:spcBef>
              <a:buFont typeface="Arial" charset="0"/>
              <a:buChar char="•"/>
            </a:pPr>
            <a:r>
              <a:rPr lang="en" sz="2400" dirty="0"/>
              <a:t>We captured the transmission from 7 different University and home </a:t>
            </a:r>
            <a:r>
              <a:rPr lang="en" sz="2400" dirty="0" err="1"/>
              <a:t>WiFi</a:t>
            </a:r>
            <a:r>
              <a:rPr lang="en" sz="2400" dirty="0"/>
              <a:t> Access </a:t>
            </a:r>
            <a:r>
              <a:rPr lang="en" sz="2400" dirty="0" smtClean="0"/>
              <a:t>points</a:t>
            </a:r>
            <a:r>
              <a:rPr lang="en-GB" sz="2400" dirty="0" smtClean="0"/>
              <a:t> (for a week)</a:t>
            </a:r>
          </a:p>
          <a:p>
            <a:pPr rtl="0">
              <a:spcBef>
                <a:spcPts val="0"/>
              </a:spcBef>
              <a:buFont typeface="Arial" charset="0"/>
              <a:buChar char="•"/>
            </a:pPr>
            <a:r>
              <a:rPr lang="en-GB" sz="2400" dirty="0" smtClean="0"/>
              <a:t>We looked for any packet loss from the AP (look for retransmission bit) </a:t>
            </a:r>
            <a:endParaRPr lang="en" sz="2400" dirty="0"/>
          </a:p>
          <a:p>
            <a:pPr lvl="0" rtl="0">
              <a:spcBef>
                <a:spcPts val="0"/>
              </a:spcBef>
              <a:buFont typeface="Arial" charset="0"/>
              <a:buChar char="•"/>
            </a:pPr>
            <a:r>
              <a:rPr lang="en" dirty="0"/>
              <a:t>Murdoch University Ethics permit No: 2014/149</a:t>
            </a:r>
          </a:p>
        </p:txBody>
      </p:sp>
      <p:pic>
        <p:nvPicPr>
          <p:cNvPr id="87" name="Shape 87"/>
          <p:cNvPicPr preferRelativeResize="0"/>
          <p:nvPr/>
        </p:nvPicPr>
        <p:blipFill>
          <a:blip r:embed="rId3">
            <a:alphaModFix/>
          </a:blip>
          <a:stretch>
            <a:fillRect/>
          </a:stretch>
        </p:blipFill>
        <p:spPr>
          <a:xfrm>
            <a:off x="5668700" y="2136600"/>
            <a:ext cx="3018099" cy="2914899"/>
          </a:xfrm>
          <a:prstGeom prst="rect">
            <a:avLst/>
          </a:prstGeom>
          <a:noFill/>
          <a:ln>
            <a:noFill/>
          </a:ln>
        </p:spPr>
      </p:pic>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9</a:t>
            </a:fld>
            <a:endParaRPr lang="en"/>
          </a:p>
        </p:txBody>
      </p:sp>
      <p:sp>
        <p:nvSpPr>
          <p:cNvPr id="3" name="Date Placeholder 2"/>
          <p:cNvSpPr>
            <a:spLocks noGrp="1"/>
          </p:cNvSpPr>
          <p:nvPr>
            <p:ph type="dt" sz="half" idx="13"/>
          </p:nvPr>
        </p:nvSpPr>
        <p:spPr/>
        <p:txBody>
          <a:bodyPr/>
          <a:lstStyle/>
          <a:p>
            <a:r>
              <a:rPr lang="en-GB" smtClean="0"/>
              <a:t>ITA 2015</a:t>
            </a:r>
            <a:endParaRPr lang="en-US" dirty="0"/>
          </a:p>
        </p:txBody>
      </p:sp>
      <p:sp>
        <p:nvSpPr>
          <p:cNvPr id="4" name="Footer Placeholder 3"/>
          <p:cNvSpPr>
            <a:spLocks noGrp="1"/>
          </p:cNvSpPr>
          <p:nvPr>
            <p:ph type="ftr" sz="quarter" idx="14"/>
          </p:nvPr>
        </p:nvSpPr>
        <p:spPr/>
        <p:txBody>
          <a:bodyPr/>
          <a:lstStyle/>
          <a:p>
            <a:r>
              <a:rPr lang="en-US" smtClean="0"/>
              <a:t>Kevin Lee, Nottingham Trent University</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499</TotalTime>
  <Words>1399</Words>
  <Application>Microsoft Macintosh PowerPoint</Application>
  <PresentationFormat>On-screen Show (4:3)</PresentationFormat>
  <Paragraphs>143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Calibri Light</vt:lpstr>
      <vt:lpstr>Arial</vt:lpstr>
      <vt:lpstr>Retrospect</vt:lpstr>
      <vt:lpstr>Measuring the Reliability of 802.11 WiFi Networks</vt:lpstr>
      <vt:lpstr>Motivation</vt:lpstr>
      <vt:lpstr>Frame loss Possibility: Collisions</vt:lpstr>
      <vt:lpstr>Frame loss Possibility: Hidden Nodes</vt:lpstr>
      <vt:lpstr>Frame loss Possibility: Background Interference</vt:lpstr>
      <vt:lpstr>Frame loss Possibility: Aggressive Rate Control</vt:lpstr>
      <vt:lpstr>Research Aim</vt:lpstr>
      <vt:lpstr>Study Methods</vt:lpstr>
      <vt:lpstr>Methods: passive</vt:lpstr>
      <vt:lpstr>Methods: active</vt:lpstr>
      <vt:lpstr>Results: Coding Rate (passive)</vt:lpstr>
      <vt:lpstr>Results: Frame Size (passive +active)</vt:lpstr>
      <vt:lpstr>Results: Airtime</vt:lpstr>
      <vt:lpstr>Concluding Remarks (1/2)</vt:lpstr>
      <vt:lpstr>Concluding Remarks (2/2)</vt:lpstr>
      <vt:lpstr>Future work</vt:lpstr>
      <vt:lpstr>Thank you  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the Reliability of 802.11 WiFi Networks</dc:title>
  <cp:lastModifiedBy>Lee, Kevin</cp:lastModifiedBy>
  <cp:revision>41</cp:revision>
  <dcterms:modified xsi:type="dcterms:W3CDTF">2015-09-11T07:25:12Z</dcterms:modified>
</cp:coreProperties>
</file>