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81" r:id="rId4"/>
    <p:sldId id="282" r:id="rId5"/>
    <p:sldId id="285" r:id="rId6"/>
    <p:sldId id="305" r:id="rId7"/>
    <p:sldId id="307" r:id="rId8"/>
    <p:sldId id="308" r:id="rId9"/>
    <p:sldId id="284" r:id="rId10"/>
    <p:sldId id="306" r:id="rId11"/>
    <p:sldId id="313" r:id="rId12"/>
    <p:sldId id="296" r:id="rId13"/>
    <p:sldId id="315" r:id="rId14"/>
    <p:sldId id="317" r:id="rId15"/>
    <p:sldId id="318" r:id="rId16"/>
    <p:sldId id="322" r:id="rId17"/>
    <p:sldId id="321" r:id="rId18"/>
    <p:sldId id="319" r:id="rId19"/>
    <p:sldId id="320" r:id="rId20"/>
    <p:sldId id="288" r:id="rId21"/>
    <p:sldId id="324" r:id="rId22"/>
    <p:sldId id="325" r:id="rId23"/>
    <p:sldId id="328" r:id="rId24"/>
    <p:sldId id="326" r:id="rId25"/>
    <p:sldId id="329" r:id="rId26"/>
    <p:sldId id="291" r:id="rId27"/>
    <p:sldId id="297" r:id="rId28"/>
    <p:sldId id="327" r:id="rId29"/>
    <p:sldId id="331" r:id="rId30"/>
    <p:sldId id="332" r:id="rId31"/>
    <p:sldId id="293" r:id="rId32"/>
    <p:sldId id="302" r:id="rId33"/>
    <p:sldId id="312" r:id="rId34"/>
    <p:sldId id="292" r:id="rId35"/>
    <p:sldId id="279" r:id="rId36"/>
    <p:sldId id="28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897E7AB-7751-F241-82A5-CD295209BF96}">
          <p14:sldIdLst>
            <p14:sldId id="256"/>
            <p14:sldId id="257"/>
            <p14:sldId id="281"/>
            <p14:sldId id="282"/>
            <p14:sldId id="285"/>
            <p14:sldId id="305"/>
            <p14:sldId id="307"/>
            <p14:sldId id="308"/>
            <p14:sldId id="284"/>
            <p14:sldId id="306"/>
            <p14:sldId id="313"/>
            <p14:sldId id="296"/>
            <p14:sldId id="315"/>
            <p14:sldId id="317"/>
            <p14:sldId id="318"/>
            <p14:sldId id="322"/>
            <p14:sldId id="321"/>
            <p14:sldId id="319"/>
            <p14:sldId id="320"/>
            <p14:sldId id="288"/>
            <p14:sldId id="324"/>
            <p14:sldId id="325"/>
            <p14:sldId id="328"/>
            <p14:sldId id="326"/>
            <p14:sldId id="329"/>
            <p14:sldId id="291"/>
            <p14:sldId id="297"/>
            <p14:sldId id="327"/>
            <p14:sldId id="331"/>
            <p14:sldId id="332"/>
            <p14:sldId id="293"/>
            <p14:sldId id="302"/>
            <p14:sldId id="312"/>
            <p14:sldId id="292"/>
            <p14:sldId id="279"/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B3BFF-29E1-644B-B24B-E46D53C5614B}" type="datetime1">
              <a:rPr lang="en-US" smtClean="0"/>
              <a:pPr/>
              <a:t>24/11/2010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E89B9-E1F0-E643-8038-C3A9035DB3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442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416D1-0280-E24C-9D15-976DFDE53133}" type="datetime1">
              <a:rPr lang="en-US" smtClean="0"/>
              <a:pPr/>
              <a:t>24/11/2010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6B2A3-0A0C-499E-9F17-AEF11F04938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46832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6B2A3-0A0C-499E-9F17-AEF11F049381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6B2A3-0A0C-499E-9F17-AEF11F049381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CEA6-714A-4814-9D43-4357A76AF07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werpointTem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7600" y="3886200"/>
            <a:ext cx="7772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09600"/>
            <a:ext cx="6705600" cy="808038"/>
          </a:xfrm>
        </p:spPr>
        <p:txBody>
          <a:bodyPr>
            <a:normAutofit/>
          </a:bodyPr>
          <a:lstStyle>
            <a:lvl1pPr algn="l">
              <a:defRPr sz="3200">
                <a:latin typeface="Verdana"/>
                <a:cs typeface="Verdana"/>
              </a:defRPr>
            </a:lvl1pPr>
          </a:lstStyle>
          <a:p>
            <a:r>
              <a:rPr lang="en-AU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 marL="457200" indent="-457200">
              <a:buFont typeface="Arial"/>
              <a:buChar char="•"/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AU" dirty="0" smtClean="0"/>
              <a:t>Click to add text</a:t>
            </a:r>
          </a:p>
        </p:txBody>
      </p:sp>
      <p:pic>
        <p:nvPicPr>
          <p:cNvPr id="6" name="Picture 5" descr="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39000" y="152400"/>
            <a:ext cx="1447800" cy="144780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25th Nov 2010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Dr. Kevin Lee, NESEA 2010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4F1E8-EC8D-B04D-B431-5C564326A3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25th Nov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Dr. Kevin Lee, NESEA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4F1E8-EC8D-B04D-B431-5C564326A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28600" y="1981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Extending Sensor Networks into the Cloud using Amazon Web Services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222" dirty="0" smtClean="0"/>
              <a:t/>
            </a:r>
            <a:br>
              <a:rPr lang="en-US" sz="2222" dirty="0" smtClean="0"/>
            </a:br>
            <a:endParaRPr lang="en-AU" sz="2222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962400"/>
            <a:ext cx="7772400" cy="2438400"/>
          </a:xfrm>
        </p:spPr>
        <p:txBody>
          <a:bodyPr>
            <a:normAutofit fontScale="85000" lnSpcReduction="20000"/>
          </a:bodyPr>
          <a:lstStyle/>
          <a:p>
            <a:r>
              <a:rPr lang="en-AU" sz="2000" dirty="0" smtClean="0"/>
              <a:t>Dr. Kevin Lee, Murdoch University, Australia</a:t>
            </a:r>
          </a:p>
          <a:p>
            <a:r>
              <a:rPr lang="en-AU" sz="2000" dirty="0" smtClean="0"/>
              <a:t>David Murray, Murdoch University, Australia</a:t>
            </a:r>
          </a:p>
          <a:p>
            <a:r>
              <a:rPr lang="en-AU" sz="2000" dirty="0" smtClean="0"/>
              <a:t>Danny Hughes, XJTLU, China</a:t>
            </a:r>
          </a:p>
          <a:p>
            <a:r>
              <a:rPr lang="en-AU" sz="2000" dirty="0" err="1" smtClean="0"/>
              <a:t>Wouter</a:t>
            </a:r>
            <a:r>
              <a:rPr lang="en-AU" sz="2000" dirty="0" smtClean="0"/>
              <a:t> </a:t>
            </a:r>
            <a:r>
              <a:rPr lang="en-AU" sz="2000" dirty="0" err="1" smtClean="0"/>
              <a:t>Joosen</a:t>
            </a:r>
            <a:r>
              <a:rPr lang="en-AU" sz="2000" dirty="0" smtClean="0"/>
              <a:t>, Leuven University, Belgium</a:t>
            </a:r>
          </a:p>
          <a:p>
            <a:endParaRPr lang="en-AU" sz="2000" dirty="0" smtClean="0"/>
          </a:p>
          <a:p>
            <a:endParaRPr lang="en-AU" sz="2000" dirty="0" smtClean="0"/>
          </a:p>
          <a:p>
            <a:r>
              <a:rPr lang="en-US" sz="2000" dirty="0" smtClean="0"/>
              <a:t>25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November, 2010</a:t>
            </a:r>
            <a:br>
              <a:rPr lang="en-US" sz="2000" dirty="0" smtClean="0"/>
            </a:br>
            <a:r>
              <a:rPr lang="en-US" sz="2000" dirty="0" smtClean="0"/>
              <a:t>IEEE International Conference on Networked Embedded Systems for Enterprise Applications 2010</a:t>
            </a:r>
            <a:endParaRPr lang="en-AU" sz="2000" dirty="0" smtClean="0"/>
          </a:p>
          <a:p>
            <a:endParaRPr lang="en-AU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Characteristics of Cloud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/>
          <a:lstStyle/>
          <a:p>
            <a:r>
              <a:rPr lang="en-US" dirty="0" smtClean="0"/>
              <a:t>Practically, Cloud offers: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Raw virtualized resources</a:t>
            </a:r>
          </a:p>
          <a:p>
            <a:pPr marL="1314450" lvl="2" indent="-457200">
              <a:buFont typeface="Arial"/>
              <a:buChar char="•"/>
            </a:pPr>
            <a:r>
              <a:rPr lang="en-US" dirty="0" smtClean="0"/>
              <a:t>(Infrastructure as a Service </a:t>
            </a:r>
            <a:r>
              <a:rPr lang="en-US" dirty="0" err="1" smtClean="0"/>
              <a:t>IaaS</a:t>
            </a:r>
            <a:r>
              <a:rPr lang="en-US" dirty="0" smtClean="0"/>
              <a:t>)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/>
              <a:t>H</a:t>
            </a:r>
            <a:r>
              <a:rPr lang="en-US" dirty="0" smtClean="0"/>
              <a:t>igh-level supported services</a:t>
            </a:r>
          </a:p>
          <a:p>
            <a:pPr marL="1314450" lvl="2" indent="-457200">
              <a:buFont typeface="Arial"/>
              <a:buChar char="•"/>
            </a:pPr>
            <a:r>
              <a:rPr lang="en-US" dirty="0" smtClean="0"/>
              <a:t>(Platform as a Service)</a:t>
            </a:r>
            <a:endParaRPr lang="en-US" dirty="0"/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Complete turnkey applications</a:t>
            </a:r>
          </a:p>
          <a:p>
            <a:pPr marL="1314450" lvl="2" indent="-457200">
              <a:buFont typeface="Arial"/>
              <a:buChar char="•"/>
            </a:pPr>
            <a:r>
              <a:rPr lang="en-US" dirty="0" smtClean="0"/>
              <a:t>(Software as a Service)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Flexible virtualized storage</a:t>
            </a:r>
          </a:p>
          <a:p>
            <a:pPr marL="1314450" lvl="2" indent="-457200">
              <a:buFont typeface="Arial"/>
              <a:buChar char="•"/>
            </a:pPr>
            <a:r>
              <a:rPr lang="en-US" dirty="0" smtClean="0"/>
              <a:t>(Storage as a Service)</a:t>
            </a:r>
          </a:p>
          <a:p>
            <a:pPr marL="628650"/>
            <a:r>
              <a:rPr lang="en-US" dirty="0" smtClean="0"/>
              <a:t>A wide array of service types to support many types of application!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smtClean="0"/>
              <a:t>25th Nov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Dr. Kevin Lee, NESEA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F4F1E8-EC8D-B04D-B431-5C564326A33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30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Vision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smtClean="0"/>
              <a:t>25th Nov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Dr. Kevin Lee, NESEA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F4F1E8-EC8D-B04D-B431-5C564326A33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 descr="architec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6895976" cy="50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57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Elastic Computational Capabilities for Environmental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781128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latin typeface="+mn-lt"/>
              </a:rPr>
              <a:t>We believe Cloud Computing resources could be most useful in certain environmental applications</a:t>
            </a:r>
          </a:p>
          <a:p>
            <a:r>
              <a:rPr lang="en-US" sz="2800" dirty="0" smtClean="0">
                <a:latin typeface="+mn-lt"/>
              </a:rPr>
              <a:t>Currently implementation of back-end resources can be problematic. The tight-coupling between the application and the environment discourages resource availability:</a:t>
            </a:r>
          </a:p>
          <a:p>
            <a:r>
              <a:rPr lang="en-US" sz="2800" dirty="0" smtClean="0">
                <a:latin typeface="+mn-lt"/>
              </a:rPr>
              <a:t>Consider a Flood-monitoring application: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 smtClean="0"/>
              <a:t>Normally, low activity, low processing requirements, timeliness of flood-predictions not critical.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 smtClean="0"/>
              <a:t>Under flood conditions, flood-predictions become critical.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 smtClean="0"/>
              <a:t>Using traditional methodologies, resources would be manually provisioned and may not be able to respond fast enough.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 smtClean="0"/>
              <a:t>Integrating Cloud Computing with Sensor Networks, resources can be provisioned dynamically and rapidly.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smtClean="0"/>
              <a:t>25th Nov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Dr. Kevin Lee, NESEA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F4F1E8-EC8D-B04D-B431-5C564326A33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45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Can Cloud Computing Resources Support the Dynamic resource provisioning needed by environmental applications?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>
              <a:buAutoNum type="arabicPeriod"/>
            </a:pPr>
            <a:r>
              <a:rPr lang="en-US" dirty="0" smtClean="0"/>
              <a:t>How can this be </a:t>
            </a:r>
            <a:r>
              <a:rPr lang="en-US" dirty="0" err="1" smtClean="0"/>
              <a:t>realised</a:t>
            </a:r>
            <a:r>
              <a:rPr lang="en-US" dirty="0" smtClean="0"/>
              <a:t>?</a:t>
            </a:r>
          </a:p>
          <a:p>
            <a:pPr>
              <a:buAutoNum type="arabicPeriod"/>
            </a:pPr>
            <a:r>
              <a:rPr lang="en-US" dirty="0" smtClean="0"/>
              <a:t>Can we quantify the support for this?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smtClean="0"/>
              <a:t>25th Nov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Dr. Kevin Lee, NESEA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F4F1E8-EC8D-B04D-B431-5C564326A33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31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Realising</a:t>
            </a:r>
            <a:r>
              <a:rPr lang="en-US" dirty="0"/>
              <a:t> Computational Elasticity in Amazon EC2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+mn-lt"/>
              </a:rPr>
              <a:t>Amazon EC2</a:t>
            </a:r>
          </a:p>
          <a:p>
            <a:r>
              <a:rPr lang="en-US" dirty="0" smtClean="0">
                <a:latin typeface="+mn-lt"/>
              </a:rPr>
              <a:t>Elastic Computing Cloud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Designed to provide resource flexibility</a:t>
            </a:r>
          </a:p>
          <a:p>
            <a:r>
              <a:rPr lang="en-US" dirty="0" smtClean="0">
                <a:latin typeface="+mn-lt"/>
              </a:rPr>
              <a:t>Allows customers to launch and manage virtual machines on Amazon’s infrastructure</a:t>
            </a:r>
          </a:p>
          <a:p>
            <a:r>
              <a:rPr lang="en-US" dirty="0" smtClean="0">
                <a:latin typeface="+mn-lt"/>
              </a:rPr>
              <a:t>Through web-service APIs, tools or a web-based management console.</a:t>
            </a:r>
          </a:p>
          <a:p>
            <a:r>
              <a:rPr lang="en-US" dirty="0" smtClean="0">
                <a:latin typeface="+mn-lt"/>
              </a:rPr>
              <a:t>Pay per-use, and for the type of machine being used.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smtClean="0"/>
              <a:t>25th Nov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Dr. Kevin Lee, NESEA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F4F1E8-EC8D-B04D-B431-5C564326A33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18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Realising</a:t>
            </a:r>
            <a:r>
              <a:rPr lang="en-US" dirty="0"/>
              <a:t> Computational Elasticity in Amazon EC2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900" dirty="0">
                <a:latin typeface="+mn-lt"/>
              </a:rPr>
              <a:t>The process of launching instances on EC2 is the same using any of the management interfaces, as </a:t>
            </a:r>
            <a:r>
              <a:rPr lang="en-US" sz="2900" dirty="0" smtClean="0">
                <a:latin typeface="+mn-lt"/>
              </a:rPr>
              <a:t>follows:</a:t>
            </a:r>
          </a:p>
          <a:p>
            <a:r>
              <a:rPr lang="en-US" dirty="0" smtClean="0">
                <a:latin typeface="+mn-lt"/>
              </a:rPr>
              <a:t>An </a:t>
            </a:r>
            <a:r>
              <a:rPr lang="en-US" dirty="0">
                <a:latin typeface="+mn-lt"/>
              </a:rPr>
              <a:t>Amazon Web Service </a:t>
            </a:r>
            <a:r>
              <a:rPr lang="en-US" b="1" dirty="0">
                <a:latin typeface="+mn-lt"/>
              </a:rPr>
              <a:t>account</a:t>
            </a:r>
            <a:r>
              <a:rPr lang="en-US" dirty="0">
                <a:latin typeface="+mn-lt"/>
              </a:rPr>
              <a:t> must be created, enabling the user to pay for resources based on </a:t>
            </a:r>
            <a:r>
              <a:rPr lang="en-US" dirty="0" smtClean="0">
                <a:latin typeface="+mn-lt"/>
              </a:rPr>
              <a:t>usage.</a:t>
            </a:r>
          </a:p>
          <a:p>
            <a:r>
              <a:rPr lang="en-US" dirty="0" smtClean="0">
                <a:latin typeface="+mn-lt"/>
              </a:rPr>
              <a:t>An </a:t>
            </a:r>
            <a:r>
              <a:rPr lang="en-US" b="1" dirty="0">
                <a:latin typeface="+mn-lt"/>
              </a:rPr>
              <a:t>Amazon Machine Image </a:t>
            </a:r>
            <a:r>
              <a:rPr lang="en-US" dirty="0">
                <a:latin typeface="+mn-lt"/>
              </a:rPr>
              <a:t>(AMI) must be </a:t>
            </a:r>
            <a:r>
              <a:rPr lang="en-US" dirty="0" smtClean="0">
                <a:latin typeface="+mn-lt"/>
              </a:rPr>
              <a:t>chosen.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/>
              <a:t>O</a:t>
            </a:r>
            <a:r>
              <a:rPr lang="en-US" dirty="0" smtClean="0"/>
              <a:t>perating </a:t>
            </a:r>
            <a:r>
              <a:rPr lang="en-US" dirty="0"/>
              <a:t>system images that become instances when </a:t>
            </a:r>
            <a:r>
              <a:rPr lang="en-US" dirty="0" smtClean="0"/>
              <a:t>launched.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Normal </a:t>
            </a:r>
            <a:r>
              <a:rPr lang="en-US" dirty="0"/>
              <a:t>and micro instances </a:t>
            </a:r>
            <a:r>
              <a:rPr lang="en-US" dirty="0" smtClean="0"/>
              <a:t>for a variety </a:t>
            </a:r>
            <a:r>
              <a:rPr lang="en-US" dirty="0"/>
              <a:t>of CPU and Memory configurations. </a:t>
            </a:r>
            <a:endParaRPr lang="en-US" dirty="0" smtClean="0"/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Large range available</a:t>
            </a:r>
            <a:r>
              <a:rPr lang="en-US" dirty="0"/>
              <a:t>, including those </a:t>
            </a:r>
            <a:r>
              <a:rPr lang="en-US" dirty="0" smtClean="0"/>
              <a:t>prepared by:</a:t>
            </a:r>
          </a:p>
          <a:p>
            <a:pPr marL="1314450" lvl="2" indent="-457200">
              <a:buFont typeface="Arial"/>
              <a:buChar char="•"/>
            </a:pPr>
            <a:r>
              <a:rPr lang="en-US" dirty="0" smtClean="0"/>
              <a:t>Amazon</a:t>
            </a:r>
            <a:endParaRPr lang="en-US" dirty="0"/>
          </a:p>
          <a:p>
            <a:pPr marL="1314450" lvl="2" indent="-457200">
              <a:buFont typeface="Arial"/>
              <a:buChar char="•"/>
            </a:pPr>
            <a:r>
              <a:rPr lang="en-US" dirty="0"/>
              <a:t>T</a:t>
            </a:r>
            <a:r>
              <a:rPr lang="en-US" dirty="0" smtClean="0"/>
              <a:t>hird</a:t>
            </a:r>
            <a:r>
              <a:rPr lang="en-US" dirty="0"/>
              <a:t>-</a:t>
            </a:r>
            <a:r>
              <a:rPr lang="en-US" dirty="0" smtClean="0"/>
              <a:t>parties</a:t>
            </a:r>
          </a:p>
          <a:p>
            <a:pPr marL="1314450" lvl="2" indent="-457200">
              <a:buFont typeface="Arial"/>
              <a:buChar char="•"/>
            </a:pPr>
            <a:r>
              <a:rPr lang="en-US" dirty="0" smtClean="0"/>
              <a:t>built </a:t>
            </a:r>
            <a:r>
              <a:rPr lang="en-US" dirty="0"/>
              <a:t>by the user, for example, to host a specific model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latin typeface="+mn-lt"/>
              </a:rPr>
              <a:t>Key </a:t>
            </a:r>
            <a:r>
              <a:rPr lang="en-US" b="1" dirty="0">
                <a:latin typeface="+mn-lt"/>
              </a:rPr>
              <a:t>pairs </a:t>
            </a:r>
            <a:r>
              <a:rPr lang="en-US" dirty="0">
                <a:latin typeface="+mn-lt"/>
              </a:rPr>
              <a:t>should be created that allow secure </a:t>
            </a:r>
            <a:r>
              <a:rPr lang="en-US" dirty="0" smtClean="0">
                <a:latin typeface="+mn-lt"/>
              </a:rPr>
              <a:t>connections </a:t>
            </a:r>
            <a:r>
              <a:rPr lang="en-US" dirty="0">
                <a:latin typeface="+mn-lt"/>
              </a:rPr>
              <a:t>to be made to the </a:t>
            </a:r>
            <a:r>
              <a:rPr lang="en-US" dirty="0" smtClean="0">
                <a:latin typeface="+mn-lt"/>
              </a:rPr>
              <a:t>instance.</a:t>
            </a:r>
          </a:p>
          <a:p>
            <a:r>
              <a:rPr lang="en-US" b="1" dirty="0" smtClean="0">
                <a:latin typeface="+mn-lt"/>
              </a:rPr>
              <a:t>A </a:t>
            </a:r>
            <a:r>
              <a:rPr lang="en-US" b="1" dirty="0">
                <a:latin typeface="+mn-lt"/>
              </a:rPr>
              <a:t>security group </a:t>
            </a:r>
            <a:r>
              <a:rPr lang="en-US" dirty="0">
                <a:latin typeface="+mn-lt"/>
              </a:rPr>
              <a:t>should be defined that specifies what services can be accessed on the instances and who can access them.</a:t>
            </a:r>
          </a:p>
          <a:p>
            <a:r>
              <a:rPr lang="en-US" b="1" dirty="0" smtClean="0">
                <a:latin typeface="+mn-lt"/>
              </a:rPr>
              <a:t>Launching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of the instance takes place. Once the instance is setup a user can connect to it (e.g. using SSH) and configure it for the required application scenario.</a:t>
            </a:r>
            <a:endParaRPr lang="en-US" dirty="0" smtClean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smtClean="0"/>
              <a:t>25th Nov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Dr. Kevin Lee, NESEA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F4F1E8-EC8D-B04D-B431-5C564326A33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03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EC2: Selecting a machine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smtClean="0"/>
              <a:t>25th Nov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Dr. Kevin Lee, NESEA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F4F1E8-EC8D-B04D-B431-5C564326A33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 descr="i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7524328" cy="542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60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EC2:Launching instances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smtClean="0"/>
              <a:t>25th Nov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Dr. Kevin Lee, NESEA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F4F1E8-EC8D-B04D-B431-5C564326A33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 descr="window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428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8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EC2:Monitoring running instances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smtClean="0"/>
              <a:t>25th Nov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Dr. Kevin Lee, NESEA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F4F1E8-EC8D-B04D-B431-5C564326A33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 descr="window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429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28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Amazon EC2 Web-service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+mn-lt"/>
              </a:rPr>
              <a:t>The </a:t>
            </a:r>
            <a:r>
              <a:rPr lang="en-US" sz="2800" dirty="0" smtClean="0">
                <a:latin typeface="+mn-lt"/>
              </a:rPr>
              <a:t>EC2 web</a:t>
            </a:r>
            <a:r>
              <a:rPr lang="en-US" sz="2800" dirty="0">
                <a:latin typeface="+mn-lt"/>
              </a:rPr>
              <a:t>-services </a:t>
            </a:r>
            <a:r>
              <a:rPr lang="en-US" sz="2800" dirty="0" smtClean="0">
                <a:latin typeface="+mn-lt"/>
              </a:rPr>
              <a:t>API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 smtClean="0"/>
              <a:t>allows </a:t>
            </a:r>
            <a:r>
              <a:rPr lang="en-US" sz="2400" dirty="0"/>
              <a:t>these tasks to be </a:t>
            </a:r>
            <a:r>
              <a:rPr lang="en-US" sz="2400" dirty="0" smtClean="0"/>
              <a:t>completed programmatically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 smtClean="0"/>
              <a:t>using </a:t>
            </a:r>
            <a:r>
              <a:rPr lang="en-US" sz="2400" dirty="0"/>
              <a:t>standard HTTP calls </a:t>
            </a:r>
            <a:endParaRPr lang="en-US" sz="2400" dirty="0" smtClean="0"/>
          </a:p>
          <a:p>
            <a:pPr marL="914400" lvl="1" indent="-457200">
              <a:buFont typeface="Arial"/>
              <a:buChar char="•"/>
            </a:pPr>
            <a:r>
              <a:rPr lang="en-US" sz="2400" dirty="0" smtClean="0"/>
              <a:t>with </a:t>
            </a:r>
            <a:r>
              <a:rPr lang="en-US" sz="2400" dirty="0"/>
              <a:t>short XML descriptions or HTTP </a:t>
            </a:r>
            <a:r>
              <a:rPr lang="en-US" sz="2400" dirty="0" smtClean="0"/>
              <a:t>Queries.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most lightweight of these being HTTP Queries using the </a:t>
            </a:r>
            <a:r>
              <a:rPr lang="en-US" sz="2400" dirty="0" err="1"/>
              <a:t>RESTful</a:t>
            </a:r>
            <a:r>
              <a:rPr lang="en-US" sz="2400" dirty="0"/>
              <a:t> paradigm.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smtClean="0"/>
              <a:t>25th Nov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Dr. Kevin Lee, NESEA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F4F1E8-EC8D-B04D-B431-5C564326A33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20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Topic Overview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8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The benefits and feasibility of Integrating Wireless Sensor Networks and Cloud Computing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Dr. Kevin Lee, NESEA 2010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smtClean="0"/>
              <a:t>25th Nov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F4F1E8-EC8D-B04D-B431-5C564326A33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Left-Right Arrow 6"/>
          <p:cNvSpPr/>
          <p:nvPr/>
        </p:nvSpPr>
        <p:spPr>
          <a:xfrm>
            <a:off x="2771800" y="3501008"/>
            <a:ext cx="3672408" cy="172819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5536" y="2996952"/>
            <a:ext cx="2901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Wireless Sensor Networks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156176" y="2996952"/>
            <a:ext cx="1987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Cloud Computing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3933056"/>
            <a:ext cx="2429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Location Specific</a:t>
            </a:r>
          </a:p>
          <a:p>
            <a:r>
              <a:rPr lang="en-US" dirty="0" smtClean="0"/>
              <a:t>Resource constrained</a:t>
            </a:r>
          </a:p>
          <a:p>
            <a:r>
              <a:rPr lang="en-US" dirty="0" smtClean="0"/>
              <a:t>Expensive resource cost</a:t>
            </a:r>
          </a:p>
          <a:p>
            <a:r>
              <a:rPr lang="en-US" dirty="0" smtClean="0"/>
              <a:t>Inflexible resources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44208" y="3933056"/>
            <a:ext cx="26115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Location independent</a:t>
            </a:r>
          </a:p>
          <a:p>
            <a:r>
              <a:rPr lang="en-US" dirty="0" smtClean="0"/>
              <a:t>Resource rich</a:t>
            </a:r>
          </a:p>
          <a:p>
            <a:r>
              <a:rPr lang="en-US" dirty="0" smtClean="0"/>
              <a:t>Inexpensive resource cost</a:t>
            </a:r>
          </a:p>
          <a:p>
            <a:r>
              <a:rPr lang="en-US" dirty="0" smtClean="0"/>
              <a:t>Elastic resources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63888" y="5661248"/>
            <a:ext cx="2646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needed</a:t>
            </a:r>
          </a:p>
          <a:p>
            <a:r>
              <a:rPr lang="en-US" dirty="0" smtClean="0"/>
              <a:t>To bind the two together?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Amazon EC2 Web-service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457200">
              <a:buFont typeface="Arial"/>
              <a:buChar char="•"/>
            </a:pPr>
            <a:r>
              <a:rPr lang="en-US" dirty="0"/>
              <a:t>For </a:t>
            </a:r>
            <a:r>
              <a:rPr lang="en-US" dirty="0" smtClean="0"/>
              <a:t>example</a:t>
            </a:r>
            <a:r>
              <a:rPr lang="en-US" dirty="0"/>
              <a:t>, to list all available Ubuntu AMIs the HTTP Query would be the following</a:t>
            </a:r>
            <a:r>
              <a:rPr lang="en-US" dirty="0" smtClean="0"/>
              <a:t>:</a:t>
            </a:r>
          </a:p>
          <a:p>
            <a:pPr marL="0" lvl="1" indent="0"/>
            <a:r>
              <a:rPr lang="en-US" i="1" dirty="0"/>
              <a:t>http://ec2.amazonaws.com</a:t>
            </a:r>
            <a:r>
              <a:rPr lang="en-US" i="1" dirty="0" smtClean="0"/>
              <a:t>/</a:t>
            </a:r>
          </a:p>
          <a:p>
            <a:pPr marL="0" lvl="1" indent="0"/>
            <a:r>
              <a:rPr lang="en-US" i="1" dirty="0" smtClean="0"/>
              <a:t>?Action=</a:t>
            </a:r>
            <a:r>
              <a:rPr lang="en-US" i="1" dirty="0" err="1" smtClean="0"/>
              <a:t>DescribeImages</a:t>
            </a:r>
            <a:endParaRPr lang="en-US" i="1" dirty="0" smtClean="0"/>
          </a:p>
          <a:p>
            <a:pPr marL="0" lvl="1" indent="0"/>
            <a:r>
              <a:rPr lang="en-US" i="1" dirty="0" smtClean="0"/>
              <a:t>&amp;User.1=</a:t>
            </a:r>
            <a:r>
              <a:rPr lang="en-US" i="1" dirty="0" err="1" smtClean="0"/>
              <a:t>ubuntu</a:t>
            </a:r>
            <a:endParaRPr lang="en-US" i="1" dirty="0"/>
          </a:p>
          <a:p>
            <a:pPr marL="0" lvl="1" indent="0"/>
            <a:r>
              <a:rPr lang="en-US" i="1" dirty="0" smtClean="0"/>
              <a:t>&amp;...</a:t>
            </a:r>
            <a:r>
              <a:rPr lang="en-US" i="1" dirty="0" err="1" smtClean="0"/>
              <a:t>auth</a:t>
            </a:r>
            <a:r>
              <a:rPr lang="en-US" i="1" dirty="0" smtClean="0"/>
              <a:t> parameters...</a:t>
            </a:r>
          </a:p>
          <a:p>
            <a:r>
              <a:rPr lang="en-US" dirty="0"/>
              <a:t>This returns an XML document listing all the available Ubuntu AMIs along with specific details such as a description of the AMI, device mappings and kernel version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smtClean="0"/>
              <a:t>25th Nov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Dr. Kevin Lee, NESEA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F4F1E8-EC8D-B04D-B431-5C564326A33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3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Amazon EC2 Web-service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Instances can be started using simple a HTTP Query as follows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i="1" dirty="0"/>
              <a:t>http://ec2.amazonaws.com/ 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?</a:t>
            </a:r>
            <a:r>
              <a:rPr lang="en-US" i="1" dirty="0"/>
              <a:t>Action=</a:t>
            </a:r>
            <a:r>
              <a:rPr lang="en-US" i="1" dirty="0" err="1"/>
              <a:t>RunInstances</a:t>
            </a:r>
            <a:r>
              <a:rPr lang="en-US" i="1" dirty="0"/>
              <a:t> 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&amp;</a:t>
            </a:r>
            <a:r>
              <a:rPr lang="en-US" i="1" dirty="0" err="1"/>
              <a:t>ImageId</a:t>
            </a:r>
            <a:r>
              <a:rPr lang="en-US" i="1" dirty="0"/>
              <a:t>=ami-e480aa90 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&amp;</a:t>
            </a:r>
            <a:r>
              <a:rPr lang="en-US" i="1" dirty="0" err="1"/>
              <a:t>MaxCount</a:t>
            </a:r>
            <a:r>
              <a:rPr lang="en-US" i="1" dirty="0"/>
              <a:t>=1</a:t>
            </a:r>
          </a:p>
          <a:p>
            <a:pPr marL="0" indent="0">
              <a:buNone/>
            </a:pPr>
            <a:r>
              <a:rPr lang="en-US" i="1" dirty="0"/>
              <a:t>&amp;</a:t>
            </a:r>
            <a:r>
              <a:rPr lang="en-US" i="1" dirty="0" err="1"/>
              <a:t>MinCount</a:t>
            </a:r>
            <a:r>
              <a:rPr lang="en-US" i="1" dirty="0"/>
              <a:t>=</a:t>
            </a:r>
            <a:r>
              <a:rPr lang="en-US" i="1" dirty="0" smtClean="0"/>
              <a:t>1</a:t>
            </a:r>
          </a:p>
          <a:p>
            <a:pPr marL="0" indent="0">
              <a:buNone/>
            </a:pPr>
            <a:r>
              <a:rPr lang="en-US" i="1" dirty="0"/>
              <a:t>&amp;</a:t>
            </a:r>
            <a:r>
              <a:rPr lang="en-US" i="1" dirty="0" err="1"/>
              <a:t>KeyName</a:t>
            </a:r>
            <a:r>
              <a:rPr lang="en-US" i="1" dirty="0"/>
              <a:t>=</a:t>
            </a:r>
            <a:r>
              <a:rPr lang="en-US" i="1" dirty="0" err="1"/>
              <a:t>gsg-keypair</a:t>
            </a:r>
            <a:r>
              <a:rPr lang="en-US" i="1" dirty="0"/>
              <a:t> &amp;</a:t>
            </a:r>
            <a:r>
              <a:rPr lang="en-US" i="1" dirty="0" err="1"/>
              <a:t>Placement.AvailabilityZone</a:t>
            </a:r>
            <a:r>
              <a:rPr lang="en-US" i="1" dirty="0"/>
              <a:t>=eu-west-1b 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&amp;</a:t>
            </a:r>
            <a:r>
              <a:rPr lang="en-US" i="1" dirty="0"/>
              <a:t>...</a:t>
            </a:r>
            <a:r>
              <a:rPr lang="en-US" i="1" dirty="0" err="1"/>
              <a:t>auth</a:t>
            </a:r>
            <a:r>
              <a:rPr lang="en-US" i="1" dirty="0"/>
              <a:t> parameters..</a:t>
            </a:r>
            <a:r>
              <a:rPr lang="en-US" i="1" dirty="0" smtClean="0"/>
              <a:t>.</a:t>
            </a:r>
          </a:p>
          <a:p>
            <a:r>
              <a:rPr lang="en-US" dirty="0" smtClean="0"/>
              <a:t>Similarly, any operation involving EC2 services can be controlled using SOAP or HTTP Queries</a:t>
            </a:r>
          </a:p>
          <a:p>
            <a:r>
              <a:rPr lang="en-US" dirty="0" smtClean="0"/>
              <a:t>Easy to integrate into any application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smtClean="0"/>
              <a:t>25th Nov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Dr. Kevin Lee, NESEA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F4F1E8-EC8D-B04D-B431-5C564326A33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56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EC2 to support dynamism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Amazon </a:t>
            </a:r>
            <a:r>
              <a:rPr lang="en-US" dirty="0"/>
              <a:t>EC2 service has built-in support for dealing with dynamic </a:t>
            </a:r>
            <a:r>
              <a:rPr lang="en-US" dirty="0" smtClean="0"/>
              <a:t>loads</a:t>
            </a:r>
          </a:p>
          <a:p>
            <a:r>
              <a:rPr lang="en-US" dirty="0" smtClean="0"/>
              <a:t>Uses auto scaling.</a:t>
            </a:r>
          </a:p>
          <a:p>
            <a:r>
              <a:rPr lang="en-US" dirty="0" smtClean="0"/>
              <a:t>User-defined </a:t>
            </a:r>
            <a:r>
              <a:rPr lang="en-US" dirty="0"/>
              <a:t>triggers to automatically control the launching and shutting down of </a:t>
            </a:r>
            <a:r>
              <a:rPr lang="en-US" dirty="0" smtClean="0"/>
              <a:t>instances.</a:t>
            </a:r>
          </a:p>
          <a:p>
            <a:r>
              <a:rPr lang="en-US" dirty="0" smtClean="0"/>
              <a:t>Users </a:t>
            </a:r>
            <a:r>
              <a:rPr lang="en-US" dirty="0"/>
              <a:t>define groups, with </a:t>
            </a:r>
            <a:r>
              <a:rPr lang="en-US" dirty="0" smtClean="0"/>
              <a:t>associated </a:t>
            </a:r>
            <a:r>
              <a:rPr lang="en-US" dirty="0"/>
              <a:t>triggers that will </a:t>
            </a:r>
            <a:r>
              <a:rPr lang="en-US" dirty="0" smtClean="0"/>
              <a:t>automatically </a:t>
            </a:r>
            <a:r>
              <a:rPr lang="en-US" dirty="0"/>
              <a:t>scale EC2 resources based </a:t>
            </a:r>
            <a:r>
              <a:rPr lang="en-US" dirty="0" smtClean="0"/>
              <a:t>on: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Bandwidth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CPU </a:t>
            </a:r>
            <a:r>
              <a:rPr lang="en-US" dirty="0" err="1"/>
              <a:t>utilisation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smtClean="0"/>
              <a:t>25th Nov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Dr. Kevin Lee, NESEA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F4F1E8-EC8D-B04D-B431-5C564326A33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96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EC2 to support dynamism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100" dirty="0" smtClean="0"/>
              <a:t>To support a trigger:</a:t>
            </a:r>
          </a:p>
          <a:p>
            <a:r>
              <a:rPr lang="en-US" dirty="0" smtClean="0"/>
              <a:t>Amazon </a:t>
            </a:r>
            <a:r>
              <a:rPr lang="en-US" dirty="0" err="1"/>
              <a:t>CloudWatch</a:t>
            </a:r>
            <a:r>
              <a:rPr lang="en-US" dirty="0"/>
              <a:t> service is configured to monitor the usage of the instance group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Cloudwatch</a:t>
            </a:r>
            <a:r>
              <a:rPr lang="en-US" dirty="0" smtClean="0"/>
              <a:t> </a:t>
            </a:r>
            <a:r>
              <a:rPr lang="en-US" dirty="0" smtClean="0"/>
              <a:t>measures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Bandwidth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CPU </a:t>
            </a:r>
            <a:r>
              <a:rPr lang="en-US" dirty="0" err="1"/>
              <a:t>utilisation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trigger is configured to respond to an </a:t>
            </a:r>
            <a:r>
              <a:rPr lang="en-US" dirty="0" smtClean="0"/>
              <a:t>increase/decrease </a:t>
            </a:r>
            <a:r>
              <a:rPr lang="en-US" dirty="0"/>
              <a:t>in </a:t>
            </a:r>
            <a:r>
              <a:rPr lang="en-US" dirty="0" smtClean="0"/>
              <a:t>utilization </a:t>
            </a:r>
            <a:r>
              <a:rPr lang="en-US" dirty="0"/>
              <a:t>through the use of two </a:t>
            </a:r>
            <a:r>
              <a:rPr lang="en-US" dirty="0" smtClean="0"/>
              <a:t>parameters:</a:t>
            </a:r>
          </a:p>
          <a:p>
            <a:pPr marL="914400" lvl="1" indent="-457200">
              <a:buFont typeface="Arial"/>
              <a:buChar char="•"/>
            </a:pPr>
            <a:r>
              <a:rPr lang="en-US" i="1" dirty="0" smtClean="0"/>
              <a:t>Period</a:t>
            </a:r>
            <a:r>
              <a:rPr lang="en-US" dirty="0" smtClean="0"/>
              <a:t> </a:t>
            </a:r>
            <a:r>
              <a:rPr lang="en-US" dirty="0"/>
              <a:t>is the interval at which </a:t>
            </a:r>
            <a:r>
              <a:rPr lang="en-US" dirty="0" smtClean="0"/>
              <a:t>resource usage is monitored</a:t>
            </a:r>
          </a:p>
          <a:p>
            <a:pPr marL="914400" lvl="1" indent="-457200">
              <a:buFont typeface="Arial"/>
              <a:buChar char="•"/>
            </a:pPr>
            <a:r>
              <a:rPr lang="en-US" i="1" dirty="0" err="1" smtClean="0"/>
              <a:t>BreachDuration</a:t>
            </a:r>
            <a:r>
              <a:rPr lang="en-US" dirty="0" smtClean="0"/>
              <a:t> </a:t>
            </a:r>
            <a:r>
              <a:rPr lang="en-US" dirty="0"/>
              <a:t>is the amount of time the metric is required to be above the trigger point before starting another instance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By adjusting these parameters: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Auto scaling can respond rapidly to small changes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Or, long-term trends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Dependent on the user’s value of performance </a:t>
            </a:r>
            <a:r>
              <a:rPr lang="en-US" dirty="0" err="1" smtClean="0"/>
              <a:t>vs</a:t>
            </a:r>
            <a:r>
              <a:rPr lang="en-US" dirty="0" smtClean="0"/>
              <a:t> cost!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smtClean="0"/>
              <a:t>25th Nov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Dr. Kevin Lee, NESEA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F4F1E8-EC8D-B04D-B431-5C564326A33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07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EC2 to support dynamism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fontScale="55000" lnSpcReduction="20000"/>
          </a:bodyPr>
          <a:lstStyle/>
          <a:p>
            <a:r>
              <a:rPr lang="en-US" sz="2900" dirty="0" smtClean="0"/>
              <a:t>Example (1) defines </a:t>
            </a:r>
            <a:r>
              <a:rPr lang="en-US" sz="2900" dirty="0"/>
              <a:t>a new </a:t>
            </a:r>
            <a:r>
              <a:rPr lang="en-US" sz="2900" dirty="0" err="1"/>
              <a:t>autoscaling</a:t>
            </a:r>
            <a:r>
              <a:rPr lang="en-US" sz="2900" dirty="0"/>
              <a:t> group with a maximum of 10 instances </a:t>
            </a:r>
            <a:r>
              <a:rPr lang="en-US" sz="2900" dirty="0" smtClean="0"/>
              <a:t>and (2) </a:t>
            </a:r>
            <a:r>
              <a:rPr lang="en-US" sz="2900" dirty="0"/>
              <a:t>sets the scaling algorithm to increase the number of instances when the CPU utilization reaches 50% for more than 300 seconds</a:t>
            </a:r>
            <a:r>
              <a:rPr lang="en-US" sz="2900" dirty="0" smtClean="0"/>
              <a:t>.	</a:t>
            </a:r>
            <a:r>
              <a:rPr lang="en-US" dirty="0" smtClean="0"/>
              <a:t>	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http</a:t>
            </a:r>
            <a:r>
              <a:rPr lang="pl-PL" dirty="0"/>
              <a:t>://</a:t>
            </a:r>
            <a:r>
              <a:rPr lang="pl-PL" dirty="0" err="1"/>
              <a:t>autoscaling.amazonaws.com</a:t>
            </a:r>
            <a:r>
              <a:rPr lang="pl-PL" dirty="0"/>
              <a:t>/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?</a:t>
            </a:r>
            <a:r>
              <a:rPr lang="pl-PL" dirty="0" err="1"/>
              <a:t>AutoScalingGroupName</a:t>
            </a:r>
            <a:r>
              <a:rPr lang="pl-PL" dirty="0"/>
              <a:t>=</a:t>
            </a:r>
            <a:r>
              <a:rPr lang="pl-PL" dirty="0" err="1"/>
              <a:t>sensorappn</a:t>
            </a:r>
            <a:r>
              <a:rPr lang="pl-PL" dirty="0"/>
              <a:t> &amp;</a:t>
            </a:r>
            <a:r>
              <a:rPr lang="pl-PL" dirty="0" err="1"/>
              <a:t>LaunchConfigurationName</a:t>
            </a:r>
            <a:r>
              <a:rPr lang="pl-PL" dirty="0"/>
              <a:t>=e480aa90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&amp;</a:t>
            </a:r>
            <a:r>
              <a:rPr lang="pl-PL" dirty="0" err="1"/>
              <a:t>MinSize</a:t>
            </a:r>
            <a:r>
              <a:rPr lang="pl-PL" dirty="0"/>
              <a:t>=0</a:t>
            </a:r>
          </a:p>
          <a:p>
            <a:pPr marL="0" indent="0">
              <a:buNone/>
            </a:pPr>
            <a:r>
              <a:rPr lang="en-US" dirty="0"/>
              <a:t>&amp;</a:t>
            </a:r>
            <a:r>
              <a:rPr lang="en-US" dirty="0" err="1"/>
              <a:t>MaxSize</a:t>
            </a:r>
            <a:r>
              <a:rPr lang="en-US" dirty="0"/>
              <a:t>=10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&amp;</a:t>
            </a:r>
            <a:r>
              <a:rPr lang="en-US" dirty="0" err="1"/>
              <a:t>Cooldown</a:t>
            </a:r>
            <a:r>
              <a:rPr lang="en-US" dirty="0"/>
              <a:t>=0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&amp;</a:t>
            </a:r>
            <a:r>
              <a:rPr lang="en-US" dirty="0"/>
              <a:t>AvailabilityZones.member.1=eu-west-1b &amp;Action=</a:t>
            </a:r>
            <a:r>
              <a:rPr lang="en-US" dirty="0" err="1" smtClean="0"/>
              <a:t>CreateAutoScalingGroup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http://</a:t>
            </a:r>
            <a:r>
              <a:rPr lang="en-US" dirty="0" err="1"/>
              <a:t>autoscaling.amazonaws.com</a:t>
            </a:r>
            <a:r>
              <a:rPr lang="en-US" dirty="0"/>
              <a:t>/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?</a:t>
            </a:r>
            <a:r>
              <a:rPr lang="en-US" dirty="0" err="1"/>
              <a:t>AutoScalingGroupName</a:t>
            </a:r>
            <a:r>
              <a:rPr lang="en-US" dirty="0"/>
              <a:t>=</a:t>
            </a:r>
            <a:r>
              <a:rPr lang="en-US" dirty="0" err="1"/>
              <a:t>sensorapn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?</a:t>
            </a:r>
            <a:r>
              <a:rPr lang="en-US" dirty="0" err="1"/>
              <a:t>TriggerName</a:t>
            </a:r>
            <a:r>
              <a:rPr lang="en-US" dirty="0"/>
              <a:t>=50percent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&amp;</a:t>
            </a:r>
            <a:r>
              <a:rPr lang="en-US" dirty="0" err="1"/>
              <a:t>MeasureName</a:t>
            </a:r>
            <a:r>
              <a:rPr lang="en-US" dirty="0"/>
              <a:t>=</a:t>
            </a:r>
            <a:r>
              <a:rPr lang="en-US" dirty="0" err="1"/>
              <a:t>CPUUtilization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&amp;</a:t>
            </a:r>
            <a:r>
              <a:rPr lang="en-US" dirty="0"/>
              <a:t>Statistic=Average </a:t>
            </a:r>
            <a:r>
              <a:rPr lang="en-US" dirty="0" smtClean="0"/>
              <a:t>&amp;</a:t>
            </a:r>
            <a:r>
              <a:rPr lang="en-US" dirty="0"/>
              <a:t>Namespace=AWS/EC2</a:t>
            </a:r>
          </a:p>
          <a:p>
            <a:pPr marL="0" indent="0">
              <a:buNone/>
            </a:pPr>
            <a:r>
              <a:rPr lang="en-US" dirty="0"/>
              <a:t>&amp;Period=50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&amp;</a:t>
            </a:r>
            <a:r>
              <a:rPr lang="en-US" dirty="0" err="1"/>
              <a:t>LowerThreshold</a:t>
            </a:r>
            <a:r>
              <a:rPr lang="en-US" dirty="0"/>
              <a:t>=0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&amp;</a:t>
            </a:r>
            <a:r>
              <a:rPr lang="en-US" dirty="0" err="1"/>
              <a:t>LowerBreachScaleIncrement</a:t>
            </a:r>
            <a:r>
              <a:rPr lang="en-US" dirty="0"/>
              <a:t>=-1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&amp;</a:t>
            </a:r>
            <a:r>
              <a:rPr lang="en-US" dirty="0" err="1"/>
              <a:t>UpperThreshold</a:t>
            </a:r>
            <a:r>
              <a:rPr lang="en-US" dirty="0"/>
              <a:t>=50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&amp;</a:t>
            </a:r>
            <a:r>
              <a:rPr lang="en-US" dirty="0" err="1"/>
              <a:t>UpperBreachScaleIncrement</a:t>
            </a:r>
            <a:r>
              <a:rPr lang="en-US" dirty="0"/>
              <a:t>=1</a:t>
            </a:r>
          </a:p>
          <a:p>
            <a:pPr marL="0" indent="0">
              <a:buNone/>
            </a:pPr>
            <a:r>
              <a:rPr lang="en-US" dirty="0"/>
              <a:t>&amp;</a:t>
            </a:r>
            <a:r>
              <a:rPr lang="en-US" dirty="0" err="1"/>
              <a:t>BreachDuration</a:t>
            </a:r>
            <a:r>
              <a:rPr lang="en-US" dirty="0"/>
              <a:t>=300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&amp;</a:t>
            </a:r>
            <a:r>
              <a:rPr lang="en-US" dirty="0"/>
              <a:t>Action=</a:t>
            </a:r>
            <a:r>
              <a:rPr lang="en-US" dirty="0" err="1"/>
              <a:t>CreateOrUpdateScalingTrigger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smtClean="0"/>
              <a:t>25th Nov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Dr. Kevin Lee, NESEA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F4F1E8-EC8D-B04D-B431-5C564326A33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3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EC2 to support dynamism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579296" cy="50405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 smtClean="0">
                <a:latin typeface="+mn-lt"/>
              </a:rPr>
              <a:t>Characteristics of EC2 </a:t>
            </a:r>
            <a:r>
              <a:rPr lang="en-US" sz="1800" dirty="0" err="1" smtClean="0">
                <a:latin typeface="+mn-lt"/>
              </a:rPr>
              <a:t>Autoscaling</a:t>
            </a:r>
            <a:r>
              <a:rPr lang="en-US" sz="1800" dirty="0" smtClean="0">
                <a:latin typeface="+mn-lt"/>
              </a:rPr>
              <a:t>:</a:t>
            </a:r>
          </a:p>
          <a:p>
            <a:r>
              <a:rPr lang="en-US" sz="1800" dirty="0" smtClean="0">
                <a:latin typeface="+mn-lt"/>
              </a:rPr>
              <a:t>EC2 </a:t>
            </a:r>
            <a:r>
              <a:rPr lang="en-US" sz="1800" dirty="0" err="1">
                <a:latin typeface="+mn-lt"/>
              </a:rPr>
              <a:t>Autoscaling</a:t>
            </a:r>
            <a:r>
              <a:rPr lang="en-US" sz="1800" dirty="0">
                <a:latin typeface="+mn-lt"/>
              </a:rPr>
              <a:t> service is AMI </a:t>
            </a:r>
            <a:r>
              <a:rPr lang="en-US" sz="1800" dirty="0" err="1">
                <a:latin typeface="+mn-lt"/>
              </a:rPr>
              <a:t>agnositic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– only concerned with load present</a:t>
            </a:r>
          </a:p>
          <a:p>
            <a:r>
              <a:rPr lang="en-US" sz="1800" dirty="0" smtClean="0">
                <a:latin typeface="+mn-lt"/>
              </a:rPr>
              <a:t>The AMI </a:t>
            </a:r>
            <a:r>
              <a:rPr lang="en-US" sz="1800" dirty="0">
                <a:latin typeface="+mn-lt"/>
              </a:rPr>
              <a:t>and application must be designed to support parallel computation and instance </a:t>
            </a:r>
            <a:r>
              <a:rPr lang="en-US" sz="1800" dirty="0" smtClean="0">
                <a:latin typeface="+mn-lt"/>
              </a:rPr>
              <a:t>replication</a:t>
            </a:r>
            <a:r>
              <a:rPr lang="en-US" sz="1800" dirty="0">
                <a:latin typeface="+mn-lt"/>
              </a:rPr>
              <a:t>.</a:t>
            </a:r>
          </a:p>
          <a:p>
            <a:r>
              <a:rPr lang="en-US" sz="1800" dirty="0" smtClean="0">
                <a:latin typeface="+mn-lt"/>
              </a:rPr>
              <a:t>the </a:t>
            </a:r>
            <a:r>
              <a:rPr lang="en-US" sz="1800" dirty="0">
                <a:latin typeface="+mn-lt"/>
              </a:rPr>
              <a:t>environmental models which use sensor network-derived data are inherently parallel and would thus benefit from using cloud resources</a:t>
            </a:r>
            <a:r>
              <a:rPr lang="en-US" sz="1800" dirty="0" smtClean="0">
                <a:latin typeface="+mn-lt"/>
              </a:rPr>
              <a:t>. </a:t>
            </a:r>
          </a:p>
          <a:p>
            <a:r>
              <a:rPr lang="en-US" sz="1800" dirty="0" smtClean="0">
                <a:latin typeface="+mn-lt"/>
              </a:rPr>
              <a:t>When </a:t>
            </a:r>
            <a:r>
              <a:rPr lang="en-US" sz="1800" dirty="0">
                <a:latin typeface="+mn-lt"/>
              </a:rPr>
              <a:t>increasing the number of instances for an application the current instance and state is not </a:t>
            </a:r>
            <a:r>
              <a:rPr lang="en-US" sz="1800" dirty="0" smtClean="0">
                <a:latin typeface="+mn-lt"/>
              </a:rPr>
              <a:t>replicated</a:t>
            </a:r>
            <a:r>
              <a:rPr lang="en-US" sz="1800" dirty="0">
                <a:latin typeface="+mn-lt"/>
              </a:rPr>
              <a:t>, instead, fresh AMIs are instantiated and data directed to them using the load-balancing algorithm. </a:t>
            </a:r>
            <a:endParaRPr lang="en-US" sz="1800" dirty="0" smtClean="0">
              <a:latin typeface="+mn-lt"/>
            </a:endParaRPr>
          </a:p>
          <a:p>
            <a:r>
              <a:rPr lang="en-US" sz="1800" dirty="0" smtClean="0">
                <a:latin typeface="+mn-lt"/>
              </a:rPr>
              <a:t>The AMI </a:t>
            </a:r>
            <a:r>
              <a:rPr lang="en-US" sz="1800" dirty="0">
                <a:latin typeface="+mn-lt"/>
              </a:rPr>
              <a:t>must be </a:t>
            </a:r>
            <a:r>
              <a:rPr lang="en-US" sz="1800" dirty="0" err="1">
                <a:latin typeface="+mn-lt"/>
              </a:rPr>
              <a:t>customised</a:t>
            </a:r>
            <a:r>
              <a:rPr lang="en-US" sz="1800" dirty="0">
                <a:latin typeface="+mn-lt"/>
              </a:rPr>
              <a:t> to support the application. This can be completed in two </a:t>
            </a:r>
            <a:r>
              <a:rPr lang="en-US" sz="1800" dirty="0" smtClean="0">
                <a:latin typeface="+mn-lt"/>
              </a:rPr>
              <a:t>ways.</a:t>
            </a:r>
          </a:p>
          <a:p>
            <a:pPr marL="914400" lvl="1" indent="-457200">
              <a:buFont typeface="Arial"/>
              <a:buChar char="•"/>
            </a:pPr>
            <a:r>
              <a:rPr lang="en-US" sz="1800" dirty="0" smtClean="0"/>
              <a:t>Configure </a:t>
            </a:r>
            <a:r>
              <a:rPr lang="en-US" sz="1800" dirty="0"/>
              <a:t>an AMI to contain the application setup ready to receive </a:t>
            </a:r>
            <a:r>
              <a:rPr lang="en-US" sz="1800" dirty="0" smtClean="0"/>
              <a:t>data.</a:t>
            </a:r>
          </a:p>
          <a:p>
            <a:pPr marL="914400" lvl="1" indent="-457200">
              <a:buFont typeface="Arial"/>
              <a:buChar char="•"/>
            </a:pPr>
            <a:r>
              <a:rPr lang="en-US" sz="1800" dirty="0" smtClean="0"/>
              <a:t>Configure </a:t>
            </a:r>
            <a:r>
              <a:rPr lang="en-US" sz="1800" dirty="0"/>
              <a:t>the AMI to retrieve the application </a:t>
            </a:r>
            <a:r>
              <a:rPr lang="en-US" sz="1800" dirty="0" err="1"/>
              <a:t>specifi</a:t>
            </a:r>
            <a:r>
              <a:rPr lang="en-US" sz="1800" dirty="0" err="1" smtClean="0"/>
              <a:t>-cation</a:t>
            </a:r>
            <a:r>
              <a:rPr lang="en-US" sz="1800" dirty="0" smtClean="0"/>
              <a:t> </a:t>
            </a:r>
            <a:r>
              <a:rPr lang="en-US" sz="1800" dirty="0"/>
              <a:t>from Amazon’s Simple Storage Service (S3) on instantiation and setup the application</a:t>
            </a:r>
            <a:r>
              <a:rPr lang="en-US" sz="1800" dirty="0" smtClean="0"/>
              <a:t>.</a:t>
            </a:r>
          </a:p>
          <a:p>
            <a:endParaRPr lang="en-US" sz="1800" dirty="0">
              <a:latin typeface="+mn-lt"/>
            </a:endParaRPr>
          </a:p>
          <a:p>
            <a:r>
              <a:rPr lang="en-US" sz="1800" dirty="0">
                <a:latin typeface="+mn-lt"/>
              </a:rPr>
              <a:t>Using both these methods, the Amazon </a:t>
            </a:r>
            <a:r>
              <a:rPr lang="en-US" sz="1800" dirty="0" err="1">
                <a:latin typeface="+mn-lt"/>
              </a:rPr>
              <a:t>AutoScaling</a:t>
            </a:r>
            <a:r>
              <a:rPr lang="en-US" sz="1800" dirty="0">
                <a:latin typeface="+mn-lt"/>
              </a:rPr>
              <a:t> service will be able to balance the load across multiple </a:t>
            </a:r>
            <a:r>
              <a:rPr lang="en-US" sz="1800" dirty="0" smtClean="0">
                <a:latin typeface="+mn-lt"/>
              </a:rPr>
              <a:t>instances;</a:t>
            </a:r>
          </a:p>
          <a:p>
            <a:pPr marL="914400" lvl="1" indent="-457200">
              <a:buFont typeface="Arial"/>
              <a:buChar char="•"/>
            </a:pPr>
            <a:r>
              <a:rPr lang="en-US" sz="1800" dirty="0" smtClean="0"/>
              <a:t>increasing </a:t>
            </a:r>
            <a:r>
              <a:rPr lang="en-US" sz="1800" dirty="0"/>
              <a:t>and </a:t>
            </a:r>
            <a:r>
              <a:rPr lang="en-US" sz="1800" dirty="0" err="1"/>
              <a:t>descreasing</a:t>
            </a:r>
            <a:r>
              <a:rPr lang="en-US" sz="1800" dirty="0"/>
              <a:t> the number of instances as </a:t>
            </a:r>
            <a:r>
              <a:rPr lang="en-US" sz="1800" dirty="0" smtClean="0"/>
              <a:t>necessary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smtClean="0"/>
              <a:t>25th Nov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Dr. Kevin Lee, NESEA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F4F1E8-EC8D-B04D-B431-5C564326A33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09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Quantifying Elasticity of Amazon EC2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3"/>
            <a:ext cx="8229600" cy="4896543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To evaluate if EC2 can effectively: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load-balance when subjected to dynamic loads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Launch new instances in a timely fashion</a:t>
            </a:r>
          </a:p>
          <a:p>
            <a:r>
              <a:rPr lang="en-US" sz="2800" dirty="0" smtClean="0"/>
              <a:t>Experiment Setup</a:t>
            </a:r>
          </a:p>
          <a:p>
            <a:pPr marL="1085850" lvl="1" indent="-457200">
              <a:buFont typeface="Arial"/>
              <a:buChar char="•"/>
            </a:pPr>
            <a:r>
              <a:rPr lang="en-US" dirty="0"/>
              <a:t>A single AMI was prepared using Ubuntu </a:t>
            </a:r>
            <a:r>
              <a:rPr lang="en-US" dirty="0" smtClean="0"/>
              <a:t>10.04/Apache </a:t>
            </a:r>
            <a:r>
              <a:rPr lang="en-US" dirty="0"/>
              <a:t>2.2.14. </a:t>
            </a:r>
            <a:r>
              <a:rPr lang="en-US" dirty="0" smtClean="0"/>
              <a:t> Stored on Amazon </a:t>
            </a:r>
            <a:r>
              <a:rPr lang="en-US" dirty="0"/>
              <a:t>Simple Storage Service (S3) ready to be </a:t>
            </a:r>
            <a:r>
              <a:rPr lang="en-US" dirty="0" smtClean="0"/>
              <a:t>instantiated by </a:t>
            </a:r>
            <a:r>
              <a:rPr lang="en-US" dirty="0"/>
              <a:t>EC2. </a:t>
            </a:r>
            <a:endParaRPr lang="en-US" dirty="0" smtClean="0"/>
          </a:p>
          <a:p>
            <a:pPr marL="1085850" lvl="1" indent="-457200">
              <a:buFont typeface="Arial"/>
              <a:buChar char="•"/>
            </a:pPr>
            <a:r>
              <a:rPr lang="en-US" dirty="0" smtClean="0"/>
              <a:t>A </a:t>
            </a:r>
            <a:r>
              <a:rPr lang="en-US" dirty="0"/>
              <a:t>single instance of this AMI was instantiated on a standard machine type m1.large which has 4 64-bit EC2 Computer Units and 7.5GB of memory. </a:t>
            </a:r>
            <a:endParaRPr lang="en-US" dirty="0" smtClean="0"/>
          </a:p>
          <a:p>
            <a:pPr marL="1085850" lvl="1" indent="-457200">
              <a:buFont typeface="Arial"/>
              <a:buChar char="•"/>
            </a:pPr>
            <a:r>
              <a:rPr lang="en-US" dirty="0" smtClean="0"/>
              <a:t>Amazon </a:t>
            </a:r>
            <a:r>
              <a:rPr lang="en-US" dirty="0" err="1"/>
              <a:t>CloudWatch</a:t>
            </a:r>
            <a:r>
              <a:rPr lang="en-US" dirty="0"/>
              <a:t> was turned on to enable the collection of statistics from the instance</a:t>
            </a:r>
            <a:r>
              <a:rPr lang="en-US" dirty="0" smtClean="0"/>
              <a:t>.</a:t>
            </a:r>
          </a:p>
          <a:p>
            <a:pPr marL="1485900" lvl="2" indent="-457200">
              <a:buFont typeface="Arial"/>
              <a:buChar char="•"/>
            </a:pPr>
            <a:r>
              <a:rPr lang="en-US" dirty="0" smtClean="0"/>
              <a:t>Low CPU threshold 25%, high </a:t>
            </a:r>
            <a:r>
              <a:rPr lang="en-US" dirty="0" err="1" smtClean="0"/>
              <a:t>utilisation</a:t>
            </a:r>
            <a:r>
              <a:rPr lang="en-US" dirty="0" smtClean="0"/>
              <a:t> 40%</a:t>
            </a:r>
          </a:p>
          <a:p>
            <a:pPr marL="1485900" lvl="2" indent="-457200">
              <a:buFont typeface="Arial"/>
              <a:buChar char="•"/>
            </a:pPr>
            <a:r>
              <a:rPr lang="en-US" dirty="0" err="1" smtClean="0"/>
              <a:t>BreachDuration</a:t>
            </a:r>
            <a:r>
              <a:rPr lang="en-US" dirty="0" smtClean="0"/>
              <a:t>, 2 minutes</a:t>
            </a:r>
          </a:p>
          <a:p>
            <a:pPr marL="62865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smtClean="0"/>
              <a:t>25th Nov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Dr. Kevin Lee, NESEA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F4F1E8-EC8D-B04D-B431-5C564326A33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0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Quantifying Elasticity of Amazon EC2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Experiment: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Load is started at </a:t>
            </a:r>
            <a:r>
              <a:rPr lang="en-US" dirty="0"/>
              <a:t>the level of 10 concurrent requests per </a:t>
            </a:r>
            <a:r>
              <a:rPr lang="en-US" dirty="0" smtClean="0"/>
              <a:t>second</a:t>
            </a:r>
            <a:endParaRPr lang="en-US" dirty="0"/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then </a:t>
            </a:r>
            <a:r>
              <a:rPr lang="en-US" dirty="0"/>
              <a:t>increased every 10 minutes over 80 minutes. </a:t>
            </a:r>
            <a:endParaRPr lang="en-US" dirty="0" smtClean="0"/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dirty="0"/>
              <a:t>level of the load applied, the actual CPU usage on each instance, the number of instances available and transaction statistics were recorded.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smtClean="0"/>
              <a:t>25th Nov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Dr. Kevin Lee, NESEA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F4F1E8-EC8D-B04D-B431-5C564326A33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28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128792" cy="808038"/>
          </a:xfrm>
        </p:spPr>
        <p:txBody>
          <a:bodyPr>
            <a:normAutofit fontScale="90000"/>
          </a:bodyPr>
          <a:lstStyle/>
          <a:p>
            <a:r>
              <a:rPr lang="en-US" dirty="0"/>
              <a:t>Quantifying Elasticity of Amazon EC2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949280"/>
            <a:ext cx="8229600" cy="53692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Number of Available Amazon Compute Units with Increasing Load Applied being Applied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smtClean="0"/>
              <a:t>25th Nov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Dr. Kevin Lee, NESEA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F4F1E8-EC8D-B04D-B431-5C564326A33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Picture 6" descr="g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6892196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08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128792" cy="808038"/>
          </a:xfrm>
        </p:spPr>
        <p:txBody>
          <a:bodyPr>
            <a:normAutofit fontScale="90000"/>
          </a:bodyPr>
          <a:lstStyle/>
          <a:p>
            <a:r>
              <a:rPr lang="en-US" dirty="0"/>
              <a:t>Quantifying Elasticity of Amazon EC2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949280"/>
            <a:ext cx="8229600" cy="53692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Average CPU Usage on all amazon compute units over 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smtClean="0"/>
              <a:t>25th Nov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Dr. Kevin Lee, NESEA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F4F1E8-EC8D-B04D-B431-5C564326A333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8" name="Picture 7" descr="g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720080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985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Integrating the Sensor Networks with Cloud Computing would mean:</a:t>
            </a:r>
          </a:p>
          <a:p>
            <a:r>
              <a:rPr lang="en-US" dirty="0" smtClean="0"/>
              <a:t>Exposing Sensor Networks as a 1</a:t>
            </a:r>
            <a:r>
              <a:rPr lang="en-US" baseline="30000" dirty="0" smtClean="0"/>
              <a:t>st</a:t>
            </a:r>
            <a:r>
              <a:rPr lang="en-US" dirty="0" smtClean="0"/>
              <a:t> class Cloud entity: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Exposing Sensor Network resources as a web-service</a:t>
            </a:r>
          </a:p>
          <a:p>
            <a:pPr marL="1314450" lvl="2" indent="-457200">
              <a:buFont typeface="Arial"/>
              <a:buChar char="•"/>
            </a:pPr>
            <a:r>
              <a:rPr lang="en-US" dirty="0" smtClean="0"/>
              <a:t>Individual Sensors</a:t>
            </a:r>
          </a:p>
          <a:p>
            <a:pPr marL="1314450" lvl="2" indent="-457200">
              <a:buFont typeface="Arial"/>
              <a:buChar char="•"/>
            </a:pPr>
            <a:r>
              <a:rPr lang="en-US" dirty="0" smtClean="0"/>
              <a:t>Individual Nodes</a:t>
            </a:r>
          </a:p>
          <a:p>
            <a:pPr marL="1314450" lvl="2" indent="-457200">
              <a:buFont typeface="Arial"/>
              <a:buChar char="•"/>
            </a:pPr>
            <a:r>
              <a:rPr lang="en-US" dirty="0" smtClean="0"/>
              <a:t>Sub-nets or Entire Sensor Networks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Shared access to Sensor Network resources</a:t>
            </a:r>
          </a:p>
          <a:p>
            <a:pPr marL="1200150" lvl="2" indent="-342900">
              <a:buFont typeface="Arial"/>
              <a:buChar char="•"/>
            </a:pPr>
            <a:r>
              <a:rPr lang="en-US" dirty="0" smtClean="0"/>
              <a:t>Pay per use and on-demand</a:t>
            </a:r>
          </a:p>
          <a:p>
            <a:pPr marL="914400" lvl="1" indent="-457200">
              <a:buFont typeface="Arial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smtClean="0"/>
              <a:t>25th Nov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Dr. Kevin Lee, NESEA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F4F1E8-EC8D-B04D-B431-5C564326A33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86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load-balancing service can gracefully increase the number of instances to support increased load.</a:t>
            </a:r>
          </a:p>
          <a:p>
            <a:r>
              <a:rPr lang="en-US" dirty="0" smtClean="0"/>
              <a:t>Load is spread relatively evenly across all instances.</a:t>
            </a:r>
          </a:p>
          <a:p>
            <a:r>
              <a:rPr lang="en-US" dirty="0" smtClean="0"/>
              <a:t>Therefore, Amazon EC2 is appropriate to support the dynamic load requirements of applications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smtClean="0"/>
              <a:t>25th Nov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Dr. Kevin Lee, NESEA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F4F1E8-EC8D-B04D-B431-5C564326A33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47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Towards an Integrated Environmental Monitoring and Modeling System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smtClean="0"/>
              <a:t>25th Nov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Dr. Kevin Lee, NESEA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F4F1E8-EC8D-B04D-B431-5C564326A333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7" name="Picture 6" descr="architec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28800"/>
            <a:ext cx="4176464" cy="45828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1772816"/>
            <a:ext cx="3384376" cy="46805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dirty="0" smtClean="0"/>
              <a:t>Currently being built using </a:t>
            </a:r>
            <a:r>
              <a:rPr lang="en-US" dirty="0" err="1" smtClean="0"/>
              <a:t>LooCi</a:t>
            </a:r>
            <a:r>
              <a:rPr lang="en-US" dirty="0" smtClean="0"/>
              <a:t> WSN Component model</a:t>
            </a:r>
          </a:p>
          <a:p>
            <a:endParaRPr lang="en-US" dirty="0"/>
          </a:p>
          <a:p>
            <a:r>
              <a:rPr lang="en-US" dirty="0" smtClean="0"/>
              <a:t>Multi-tier architecture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Sensor-Tier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Gateway-Tier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Cloud-Tier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Model Proxy manages Cloud-Tier support for the Application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Components are bound together across the 3 tiers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Practically as messages on loosely-coupled event bus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283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 for Model Proxy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API for controlling the Cloud-Tier.</a:t>
            </a:r>
          </a:p>
          <a:p>
            <a:r>
              <a:rPr lang="en-US" dirty="0" smtClean="0"/>
              <a:t>Model </a:t>
            </a:r>
            <a:r>
              <a:rPr lang="en-US" dirty="0"/>
              <a:t>Control </a:t>
            </a:r>
            <a:r>
              <a:rPr lang="en-US" dirty="0" smtClean="0"/>
              <a:t>Methods: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 err="1"/>
              <a:t>modelRef</a:t>
            </a:r>
            <a:r>
              <a:rPr lang="en-US" sz="2000" dirty="0"/>
              <a:t> </a:t>
            </a:r>
            <a:r>
              <a:rPr lang="en-US" sz="2000" dirty="0" err="1"/>
              <a:t>startExtensibleModel</a:t>
            </a:r>
            <a:r>
              <a:rPr lang="en-US" sz="2000" dirty="0"/>
              <a:t>(</a:t>
            </a:r>
            <a:r>
              <a:rPr lang="en-US" sz="2000" dirty="0" smtClean="0"/>
              <a:t>)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 err="1" smtClean="0"/>
              <a:t>stopExtensibleModel</a:t>
            </a:r>
            <a:r>
              <a:rPr lang="en-US" sz="2000" dirty="0"/>
              <a:t>(</a:t>
            </a:r>
            <a:r>
              <a:rPr lang="en-US" sz="2000" dirty="0" err="1"/>
              <a:t>modelRef</a:t>
            </a:r>
            <a:r>
              <a:rPr lang="en-US" sz="2000" dirty="0" smtClean="0"/>
              <a:t>)</a:t>
            </a:r>
          </a:p>
          <a:p>
            <a:pPr marL="914400" lvl="1" indent="-457200">
              <a:buFont typeface="Arial"/>
              <a:buChar char="•"/>
            </a:pPr>
            <a:r>
              <a:rPr lang="de-DE" sz="2000" dirty="0" err="1" smtClean="0"/>
              <a:t>setExpandThreshold</a:t>
            </a:r>
            <a:r>
              <a:rPr lang="de-DE" sz="2000" dirty="0"/>
              <a:t>(</a:t>
            </a:r>
            <a:r>
              <a:rPr lang="de-DE" sz="2000" dirty="0" err="1"/>
              <a:t>cpuLevel</a:t>
            </a:r>
            <a:r>
              <a:rPr lang="de-DE" sz="2000" dirty="0" smtClean="0"/>
              <a:t>)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 err="1" smtClean="0"/>
              <a:t>setContractThreshold</a:t>
            </a:r>
            <a:r>
              <a:rPr lang="en-US" sz="2000" dirty="0"/>
              <a:t>(</a:t>
            </a:r>
            <a:r>
              <a:rPr lang="en-US" sz="2000" dirty="0" err="1"/>
              <a:t>cpuLevel</a:t>
            </a:r>
            <a:r>
              <a:rPr lang="en-US" sz="2000" dirty="0" smtClean="0"/>
              <a:t>)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 err="1" smtClean="0"/>
              <a:t>setBreachDuration</a:t>
            </a:r>
            <a:r>
              <a:rPr lang="en-US" sz="2000" dirty="0"/>
              <a:t>(duration</a:t>
            </a:r>
            <a:r>
              <a:rPr lang="en-US" sz="2000" dirty="0" smtClean="0"/>
              <a:t>)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 err="1" smtClean="0"/>
              <a:t>incrementCapacity</a:t>
            </a:r>
            <a:r>
              <a:rPr lang="en-US" sz="2000" dirty="0"/>
              <a:t>(</a:t>
            </a:r>
            <a:r>
              <a:rPr lang="en-US" sz="2000" dirty="0" err="1"/>
              <a:t>modelRef</a:t>
            </a:r>
            <a:r>
              <a:rPr lang="en-US" sz="2000" dirty="0" smtClean="0"/>
              <a:t>)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 err="1" smtClean="0"/>
              <a:t>decreaseCapacity</a:t>
            </a:r>
            <a:r>
              <a:rPr lang="en-US" sz="2000" dirty="0"/>
              <a:t>(</a:t>
            </a:r>
            <a:r>
              <a:rPr lang="en-US" sz="2000" dirty="0" err="1"/>
              <a:t>modelRef</a:t>
            </a:r>
            <a:r>
              <a:rPr lang="en-US" sz="2000" dirty="0" smtClean="0"/>
              <a:t>)</a:t>
            </a:r>
          </a:p>
          <a:p>
            <a:r>
              <a:rPr lang="en-US" dirty="0" smtClean="0"/>
              <a:t>Data Relay Methods: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/>
              <a:t>report</a:t>
            </a:r>
            <a:r>
              <a:rPr lang="en-US" sz="2000" dirty="0"/>
              <a:t>(</a:t>
            </a:r>
            <a:r>
              <a:rPr lang="en-US" sz="2000" dirty="0" err="1"/>
              <a:t>sensorData</a:t>
            </a:r>
            <a:r>
              <a:rPr lang="en-US" sz="2000" dirty="0"/>
              <a:t>, </a:t>
            </a:r>
            <a:r>
              <a:rPr lang="en-US" sz="2000" dirty="0" err="1"/>
              <a:t>modelRef</a:t>
            </a:r>
            <a:r>
              <a:rPr lang="en-US" sz="2000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smtClean="0"/>
              <a:t>25th Nov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Dr. Kevin Lee, NESEA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F4F1E8-EC8D-B04D-B431-5C564326A33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24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Further refinement of the Model</a:t>
            </a:r>
          </a:p>
          <a:p>
            <a:r>
              <a:rPr lang="en-US" dirty="0" smtClean="0"/>
              <a:t>Lightweight sensors and cloud services, using: 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 smtClean="0"/>
              <a:t>Atmel Raven Nodes running </a:t>
            </a:r>
            <a:r>
              <a:rPr lang="en-US" sz="2400" dirty="0" err="1" smtClean="0"/>
              <a:t>Contiki</a:t>
            </a:r>
            <a:endParaRPr lang="en-US" sz="2400" dirty="0" smtClean="0"/>
          </a:p>
          <a:p>
            <a:pPr marL="914400" lvl="1" indent="-457200">
              <a:buFont typeface="Arial"/>
              <a:buChar char="•"/>
            </a:pPr>
            <a:r>
              <a:rPr lang="en-US" sz="2400" dirty="0" smtClean="0"/>
              <a:t>Amazon EC2 services</a:t>
            </a:r>
          </a:p>
          <a:p>
            <a:r>
              <a:rPr lang="en-US" dirty="0" smtClean="0"/>
              <a:t>Applications: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 smtClean="0"/>
              <a:t>Flood-monitoring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 smtClean="0"/>
              <a:t>Fire-monitoring</a:t>
            </a:r>
          </a:p>
          <a:p>
            <a:pPr lvl="1"/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Step: Deployment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293096"/>
            <a:ext cx="3252788" cy="2160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5517232"/>
            <a:ext cx="20828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79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for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en-US" dirty="0" smtClean="0"/>
              <a:t>Energy considerations for the integration of Cloud Computing and Sensor Networks: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 smtClean="0"/>
              <a:t>Normally you try to reduce the amount of data passing through the sensor network…</a:t>
            </a:r>
          </a:p>
          <a:p>
            <a:r>
              <a:rPr lang="en-US" dirty="0" smtClean="0"/>
              <a:t>Potential appropriate applications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 smtClean="0"/>
              <a:t>We have focused on the vision and technical part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 smtClean="0"/>
              <a:t>Next steps is to explore Application Scenarios and their effect on the Model!</a:t>
            </a:r>
          </a:p>
          <a:p>
            <a:pPr marL="628650"/>
            <a:endParaRPr lang="en-US" dirty="0"/>
          </a:p>
          <a:p>
            <a:pPr marL="628650"/>
            <a:r>
              <a:rPr lang="en-US" dirty="0" smtClean="0"/>
              <a:t>Happy to hear your thoughts during the conference!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smtClean="0"/>
              <a:t>25th Nov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Dr. Kevin Lee, NESEA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F4F1E8-EC8D-B04D-B431-5C564326A33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10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Integrating Wireless Sensor Networks and Cloud Computing will enable:</a:t>
            </a:r>
          </a:p>
          <a:p>
            <a:r>
              <a:rPr lang="en-US" sz="2800" dirty="0" smtClean="0"/>
              <a:t>dealing </a:t>
            </a:r>
            <a:r>
              <a:rPr lang="en-US" sz="2800" dirty="0"/>
              <a:t>with dynamic </a:t>
            </a:r>
            <a:r>
              <a:rPr lang="en-US" sz="2800" dirty="0" smtClean="0"/>
              <a:t>loads</a:t>
            </a:r>
            <a:endParaRPr lang="en-US" sz="2800" dirty="0"/>
          </a:p>
          <a:p>
            <a:r>
              <a:rPr lang="en-US" sz="2800" dirty="0" smtClean="0"/>
              <a:t>reducing </a:t>
            </a:r>
            <a:r>
              <a:rPr lang="en-US" sz="2800" dirty="0"/>
              <a:t>overall cost </a:t>
            </a:r>
            <a:r>
              <a:rPr lang="en-US" sz="2800" dirty="0" smtClean="0"/>
              <a:t>of deployment</a:t>
            </a:r>
            <a:endParaRPr lang="en-US" sz="2800" dirty="0"/>
          </a:p>
          <a:p>
            <a:r>
              <a:rPr lang="en-US" sz="2800" dirty="0" smtClean="0"/>
              <a:t>enabling </a:t>
            </a:r>
            <a:r>
              <a:rPr lang="en-US" sz="2800" dirty="0"/>
              <a:t>the creation of new application types.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smtClean="0"/>
              <a:t>25th Nov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Dr. Kevin Lee, NESEA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F4F1E8-EC8D-B04D-B431-5C564326A33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87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71800" y="2780928"/>
            <a:ext cx="3610744" cy="808038"/>
          </a:xfrm>
        </p:spPr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099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Integrating Sensor Networks with Cloud Computing would mean:</a:t>
            </a:r>
          </a:p>
          <a:p>
            <a:r>
              <a:rPr lang="en-US" dirty="0" smtClean="0"/>
              <a:t>Giving Sensor networks the ability to seamlessly </a:t>
            </a:r>
            <a:r>
              <a:rPr lang="en-US" dirty="0" err="1" smtClean="0"/>
              <a:t>utilise</a:t>
            </a:r>
            <a:r>
              <a:rPr lang="en-US" dirty="0" smtClean="0"/>
              <a:t> cloud resources: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Unlimited and elastic storage</a:t>
            </a:r>
            <a:endParaRPr lang="en-US" dirty="0"/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Unlimited and elastic </a:t>
            </a:r>
            <a:r>
              <a:rPr lang="en-US" dirty="0"/>
              <a:t>p</a:t>
            </a:r>
            <a:r>
              <a:rPr lang="en-US" dirty="0" smtClean="0"/>
              <a:t>rocessing capability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The ability to provision resources quickly when an incident occurs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For example, a river-flow monitoring application can quickly provision more resources when a flood is detected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smtClean="0"/>
              <a:t>25th Nov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Dr. Kevin Lee, NESEA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F4F1E8-EC8D-B04D-B431-5C564326A33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48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Integrating Wireless Sensor Networks and Cloud Computing could enable:</a:t>
            </a:r>
          </a:p>
          <a:p>
            <a:r>
              <a:rPr lang="en-US" dirty="0" smtClean="0"/>
              <a:t>dealing </a:t>
            </a:r>
            <a:r>
              <a:rPr lang="en-US" dirty="0"/>
              <a:t>with dynamic </a:t>
            </a:r>
            <a:r>
              <a:rPr lang="en-US" dirty="0" smtClean="0"/>
              <a:t>loads</a:t>
            </a:r>
            <a:endParaRPr lang="en-US" dirty="0"/>
          </a:p>
          <a:p>
            <a:r>
              <a:rPr lang="en-US" dirty="0" smtClean="0"/>
              <a:t>reducing </a:t>
            </a:r>
            <a:r>
              <a:rPr lang="en-US" dirty="0"/>
              <a:t>overall cost in </a:t>
            </a:r>
            <a:r>
              <a:rPr lang="en-US" dirty="0" smtClean="0"/>
              <a:t>deployment</a:t>
            </a:r>
            <a:endParaRPr lang="en-US" dirty="0"/>
          </a:p>
          <a:p>
            <a:r>
              <a:rPr lang="en-US" dirty="0" smtClean="0"/>
              <a:t>enabling </a:t>
            </a:r>
            <a:r>
              <a:rPr lang="en-US" dirty="0"/>
              <a:t>the creation of new application types. </a:t>
            </a:r>
            <a:endParaRPr lang="en-US" dirty="0" smtClean="0"/>
          </a:p>
          <a:p>
            <a:r>
              <a:rPr lang="en-US" dirty="0" smtClean="0"/>
              <a:t>Potential creation of a competitive market for sensor network providers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smtClean="0"/>
              <a:t>25th Nov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Dr. Kevin Lee, NESEA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F4F1E8-EC8D-B04D-B431-5C564326A33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91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a way to integrate environmental data into applications.</a:t>
            </a:r>
          </a:p>
          <a:p>
            <a:endParaRPr lang="en-US" dirty="0" smtClean="0"/>
          </a:p>
          <a:p>
            <a:r>
              <a:rPr lang="en-US" dirty="0" smtClean="0"/>
              <a:t>Composed of ‘</a:t>
            </a:r>
            <a:r>
              <a:rPr lang="en-US" dirty="0" smtClean="0">
                <a:solidFill>
                  <a:schemeClr val="accent4"/>
                </a:solidFill>
              </a:rPr>
              <a:t>motes</a:t>
            </a:r>
            <a:r>
              <a:rPr lang="en-US" dirty="0" smtClean="0"/>
              <a:t>’: embedded computers with low-power radios and simple sensors.</a:t>
            </a:r>
          </a:p>
          <a:p>
            <a:endParaRPr lang="en-US" dirty="0" smtClean="0"/>
          </a:p>
          <a:p>
            <a:r>
              <a:rPr lang="en-US" dirty="0" smtClean="0"/>
              <a:t>Motes form self-organizing networks that relay data to a small number of gateways.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609600"/>
            <a:ext cx="7344816" cy="8080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Background: Sensor Networks (WSN)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16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Hardware:</a:t>
            </a:r>
          </a:p>
          <a:p>
            <a:pPr lvl="1"/>
            <a:r>
              <a:rPr lang="en-US" dirty="0" smtClean="0"/>
              <a:t>CPU from 10MHz to 190MHz</a:t>
            </a:r>
          </a:p>
          <a:p>
            <a:pPr lvl="1"/>
            <a:r>
              <a:rPr lang="en-US" dirty="0" smtClean="0"/>
              <a:t>RAM from 10KB to 512KB</a:t>
            </a:r>
          </a:p>
          <a:p>
            <a:pPr lvl="1"/>
            <a:r>
              <a:rPr lang="en-US" dirty="0" smtClean="0"/>
              <a:t>Flash from 48KB to 4MB</a:t>
            </a:r>
          </a:p>
          <a:p>
            <a:pPr lvl="1"/>
            <a:r>
              <a:rPr lang="en-US" dirty="0" smtClean="0"/>
              <a:t>Networking from 250kbps 802.15.4 up.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620688"/>
            <a:ext cx="7139136" cy="808038"/>
          </a:xfrm>
        </p:spPr>
        <p:txBody>
          <a:bodyPr>
            <a:normAutofit fontScale="90000"/>
          </a:bodyPr>
          <a:lstStyle/>
          <a:p>
            <a:r>
              <a:rPr lang="en-US" dirty="0"/>
              <a:t>Characteristics of Sensor Networks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88640"/>
            <a:ext cx="2272252" cy="2571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077072"/>
            <a:ext cx="2010552" cy="22500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437112"/>
            <a:ext cx="2745928" cy="1757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89320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chemeClr val="accent4"/>
                </a:solidFill>
              </a:rPr>
              <a:t>TinyOS</a:t>
            </a:r>
            <a:r>
              <a:rPr lang="en-US" dirty="0" smtClean="0">
                <a:solidFill>
                  <a:schemeClr val="accent4"/>
                </a:solidFill>
              </a:rPr>
              <a:t>: </a:t>
            </a:r>
            <a:r>
              <a:rPr lang="en-US" dirty="0" smtClean="0"/>
              <a:t>a static component based Operating System built using the </a:t>
            </a:r>
            <a:r>
              <a:rPr lang="en-US" dirty="0" err="1" smtClean="0"/>
              <a:t>NesC</a:t>
            </a:r>
            <a:r>
              <a:rPr lang="en-US" dirty="0" smtClean="0"/>
              <a:t> language.</a:t>
            </a:r>
          </a:p>
          <a:p>
            <a:pPr lvl="1"/>
            <a:endParaRPr lang="en-US" dirty="0" smtClean="0"/>
          </a:p>
          <a:p>
            <a:r>
              <a:rPr lang="en-US" dirty="0" err="1" smtClean="0">
                <a:solidFill>
                  <a:schemeClr val="accent4"/>
                </a:solidFill>
              </a:rPr>
              <a:t>Contiki</a:t>
            </a:r>
            <a:r>
              <a:rPr lang="en-US" dirty="0" smtClean="0">
                <a:solidFill>
                  <a:schemeClr val="accent4"/>
                </a:solidFill>
              </a:rPr>
              <a:t>: </a:t>
            </a:r>
            <a:r>
              <a:rPr lang="en-US" dirty="0" smtClean="0"/>
              <a:t>a modular operating system built using standard C.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4"/>
                </a:solidFill>
              </a:rPr>
              <a:t>Squawk: </a:t>
            </a:r>
            <a:r>
              <a:rPr lang="en-US" dirty="0" smtClean="0"/>
              <a:t>a Java-based operating system that supports the Java ME MIDP 1.0 specification.</a:t>
            </a:r>
          </a:p>
          <a:p>
            <a:pPr marL="0" indent="0">
              <a:buNone/>
            </a:pPr>
            <a:endParaRPr lang="en-US" dirty="0" smtClean="0"/>
          </a:p>
          <a:p>
            <a:pPr algn="ctr">
              <a:buNone/>
            </a:pPr>
            <a:r>
              <a:rPr lang="en-US" i="1" dirty="0" smtClean="0"/>
              <a:t>	</a:t>
            </a:r>
            <a:r>
              <a:rPr lang="en-US" i="1" dirty="0" smtClean="0">
                <a:solidFill>
                  <a:schemeClr val="accent4"/>
                </a:solidFill>
              </a:rPr>
              <a:t>All of these platforms support some form of IPv6 networking.</a:t>
            </a:r>
          </a:p>
          <a:p>
            <a:pPr algn="ctr">
              <a:buNone/>
            </a:pPr>
            <a:r>
              <a:rPr lang="en-US" i="1" dirty="0" smtClean="0">
                <a:solidFill>
                  <a:schemeClr val="accent4"/>
                </a:solidFill>
              </a:rPr>
              <a:t>Therefore there is inherent operating system support for interaction with external services!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230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Cloud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Reasonable definition: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Abstracted </a:t>
            </a:r>
            <a:r>
              <a:rPr lang="en-US" dirty="0"/>
              <a:t>or virtualized </a:t>
            </a:r>
            <a:r>
              <a:rPr lang="en-US" dirty="0" smtClean="0"/>
              <a:t>resources.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Elastic </a:t>
            </a:r>
            <a:r>
              <a:rPr lang="en-US" dirty="0"/>
              <a:t>resource </a:t>
            </a:r>
            <a:r>
              <a:rPr lang="en-US" dirty="0" smtClean="0"/>
              <a:t>capacity.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Programmable </a:t>
            </a:r>
            <a:r>
              <a:rPr lang="en-US" dirty="0"/>
              <a:t>self-service </a:t>
            </a:r>
            <a:r>
              <a:rPr lang="en-US" dirty="0" smtClean="0"/>
              <a:t>interface.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Usage</a:t>
            </a:r>
            <a:r>
              <a:rPr lang="en-US" dirty="0"/>
              <a:t>-based pricing </a:t>
            </a:r>
            <a:r>
              <a:rPr lang="en-US" dirty="0" smtClean="0"/>
              <a:t>model.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smtClean="0"/>
              <a:t>25th Nov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Dr. Kevin Lee, NESEA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F4F1E8-EC8D-B04D-B431-5C564326A33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26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Powerpoint_MurdochUni folder">
  <a:themeElements>
    <a:clrScheme name="Curtin Universit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63366"/>
      </a:accent1>
      <a:accent2>
        <a:srgbClr val="B58C0A"/>
      </a:accent2>
      <a:accent3>
        <a:srgbClr val="FFFFFF"/>
      </a:accent3>
      <a:accent4>
        <a:srgbClr val="000000"/>
      </a:accent4>
      <a:accent5>
        <a:srgbClr val="B8ADB8"/>
      </a:accent5>
      <a:accent6>
        <a:srgbClr val="A47E08"/>
      </a:accent6>
      <a:hlink>
        <a:srgbClr val="005B85"/>
      </a:hlink>
      <a:folHlink>
        <a:srgbClr val="6633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CorporatePowerpoint_MurdochUni folder.potx</Template>
  <TotalTime>5854</TotalTime>
  <Words>2268</Words>
  <Application>Microsoft Macintosh PowerPoint</Application>
  <PresentationFormat>On-screen Show (4:3)</PresentationFormat>
  <Paragraphs>360</Paragraphs>
  <Slides>36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CorporatePowerpoint_MurdochUni folder</vt:lpstr>
      <vt:lpstr>Extending Sensor Networks into the Cloud using Amazon Web Services   </vt:lpstr>
      <vt:lpstr>Topic Overview</vt:lpstr>
      <vt:lpstr>The Challenge 1</vt:lpstr>
      <vt:lpstr>The Challenge 2</vt:lpstr>
      <vt:lpstr>The Benefits</vt:lpstr>
      <vt:lpstr>Background: Sensor Networks (WSN)</vt:lpstr>
      <vt:lpstr>Characteristics of Sensor Networks</vt:lpstr>
      <vt:lpstr>Operating Systems</vt:lpstr>
      <vt:lpstr>Background: Cloud Computing</vt:lpstr>
      <vt:lpstr>Characteristics of Cloud Computing</vt:lpstr>
      <vt:lpstr>The Vision</vt:lpstr>
      <vt:lpstr>Elastic Computational Capabilities for Environmental Modeling</vt:lpstr>
      <vt:lpstr>PowerPoint Presentation</vt:lpstr>
      <vt:lpstr>Realising Computational Elasticity in Amazon EC2</vt:lpstr>
      <vt:lpstr>Realising Computational Elasticity in Amazon EC2</vt:lpstr>
      <vt:lpstr>Using EC2: Selecting a machine</vt:lpstr>
      <vt:lpstr>Using EC2:Launching instances</vt:lpstr>
      <vt:lpstr>Using EC2:Monitoring running instances</vt:lpstr>
      <vt:lpstr>Amazon EC2 Web-service Interface</vt:lpstr>
      <vt:lpstr>Amazon EC2 Web-service Interface</vt:lpstr>
      <vt:lpstr>Amazon EC2 Web-service Interface</vt:lpstr>
      <vt:lpstr>Using EC2 to support dynamism</vt:lpstr>
      <vt:lpstr>Using EC2 to support dynamism</vt:lpstr>
      <vt:lpstr>Using EC2 to support dynamism</vt:lpstr>
      <vt:lpstr>Using EC2 to support dynamism</vt:lpstr>
      <vt:lpstr>Quantifying Elasticity of Amazon EC2</vt:lpstr>
      <vt:lpstr>Quantifying Elasticity of Amazon EC2</vt:lpstr>
      <vt:lpstr>Quantifying Elasticity of Amazon EC2</vt:lpstr>
      <vt:lpstr>Quantifying Elasticity of Amazon EC2</vt:lpstr>
      <vt:lpstr>Experiment Summary</vt:lpstr>
      <vt:lpstr>Towards an Integrated Environmental Monitoring and Modeling System</vt:lpstr>
      <vt:lpstr>API for Model Proxy</vt:lpstr>
      <vt:lpstr>Next Step: Deployment</vt:lpstr>
      <vt:lpstr>Topics for Discussion</vt:lpstr>
      <vt:lpstr>Summary</vt:lpstr>
      <vt:lpstr>Any Questions?</vt:lpstr>
    </vt:vector>
  </TitlesOfParts>
  <Company>University of Mannheim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Kevin Lee</dc:creator>
  <cp:lastModifiedBy>Kevin Lee</cp:lastModifiedBy>
  <cp:revision>73</cp:revision>
  <dcterms:created xsi:type="dcterms:W3CDTF">2010-11-15T05:25:55Z</dcterms:created>
  <dcterms:modified xsi:type="dcterms:W3CDTF">2010-11-25T00:27:10Z</dcterms:modified>
</cp:coreProperties>
</file>