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6.xml" ContentType="application/vnd.openxmlformats-officedocument.presentationml.notesSlide+xml"/>
  <Override PartName="/ppt/embeddings/oleObject7.bin" ContentType="application/vnd.openxmlformats-officedocument.oleObject"/>
  <Override PartName="/ppt/notesSlides/notesSlide7.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2"/>
  </p:notesMasterIdLst>
  <p:handoutMasterIdLst>
    <p:handoutMasterId r:id="rId23"/>
  </p:handoutMasterIdLst>
  <p:sldIdLst>
    <p:sldId id="256" r:id="rId2"/>
    <p:sldId id="370" r:id="rId3"/>
    <p:sldId id="371" r:id="rId4"/>
    <p:sldId id="354" r:id="rId5"/>
    <p:sldId id="356" r:id="rId6"/>
    <p:sldId id="373" r:id="rId7"/>
    <p:sldId id="357" r:id="rId8"/>
    <p:sldId id="358" r:id="rId9"/>
    <p:sldId id="359" r:id="rId10"/>
    <p:sldId id="360" r:id="rId11"/>
    <p:sldId id="369" r:id="rId12"/>
    <p:sldId id="361" r:id="rId13"/>
    <p:sldId id="362" r:id="rId14"/>
    <p:sldId id="363" r:id="rId15"/>
    <p:sldId id="364" r:id="rId16"/>
    <p:sldId id="365" r:id="rId17"/>
    <p:sldId id="366" r:id="rId18"/>
    <p:sldId id="367" r:id="rId19"/>
    <p:sldId id="368" r:id="rId20"/>
    <p:sldId id="35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897E7AB-7751-F241-82A5-CD295209BF96}">
          <p14:sldIdLst>
            <p14:sldId id="256"/>
            <p14:sldId id="370"/>
            <p14:sldId id="371"/>
            <p14:sldId id="354"/>
            <p14:sldId id="356"/>
            <p14:sldId id="373"/>
            <p14:sldId id="357"/>
            <p14:sldId id="358"/>
            <p14:sldId id="359"/>
            <p14:sldId id="360"/>
            <p14:sldId id="369"/>
            <p14:sldId id="361"/>
            <p14:sldId id="362"/>
            <p14:sldId id="363"/>
            <p14:sldId id="364"/>
            <p14:sldId id="365"/>
            <p14:sldId id="366"/>
            <p14:sldId id="367"/>
            <p14:sldId id="368"/>
            <p14:sldId id="35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88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7B3BFF-29E1-644B-B24B-E46D53C5614B}" type="datetime1">
              <a:rPr lang="en-US" smtClean="0"/>
              <a:pPr/>
              <a:t>09/12/2010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8E89B9-E1F0-E643-8038-C3A9035DB3EF}" type="slidenum">
              <a:rPr lang="en-US" smtClean="0"/>
              <a:pPr/>
              <a:t>‹#›</a:t>
            </a:fld>
            <a:endParaRPr lang="en-US"/>
          </a:p>
        </p:txBody>
      </p:sp>
    </p:spTree>
    <p:extLst>
      <p:ext uri="{BB962C8B-B14F-4D97-AF65-F5344CB8AC3E}">
        <p14:creationId xmlns:p14="http://schemas.microsoft.com/office/powerpoint/2010/main" val="996244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416D1-0280-E24C-9D15-976DFDE53133}" type="datetime1">
              <a:rPr lang="en-US" smtClean="0"/>
              <a:pPr/>
              <a:t>09/12/2010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6B2A3-0A0C-499E-9F17-AEF11F049381}" type="slidenum">
              <a:rPr lang="en-AU" smtClean="0"/>
              <a:pPr/>
              <a:t>‹#›</a:t>
            </a:fld>
            <a:endParaRPr lang="en-AU"/>
          </a:p>
        </p:txBody>
      </p:sp>
    </p:spTree>
    <p:extLst>
      <p:ext uri="{BB962C8B-B14F-4D97-AF65-F5344CB8AC3E}">
        <p14:creationId xmlns:p14="http://schemas.microsoft.com/office/powerpoint/2010/main" val="1534683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006B2A3-0A0C-499E-9F17-AEF11F049381}"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006B2A3-0A0C-499E-9F17-AEF11F049381}"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140956" y="696403"/>
            <a:ext cx="4573022" cy="3429532"/>
          </a:xfrm>
          <a:prstGeom prst="rect">
            <a:avLst/>
          </a:prstGeom>
          <a:solidFill>
            <a:srgbClr val="FFFFFF"/>
          </a:solidFill>
          <a:ln w="9360">
            <a:solidFill>
              <a:srgbClr val="000000"/>
            </a:solidFill>
            <a:miter lim="800000"/>
            <a:headEnd/>
            <a:tailEnd/>
          </a:ln>
        </p:spPr>
        <p:txBody>
          <a:bodyPr wrap="none" lIns="91431" tIns="45716" rIns="91431" bIns="45716" anchor="ctr"/>
          <a:lstStyle/>
          <a:p>
            <a:pPr defTabSz="914423"/>
            <a:endParaRPr lang="en-AU"/>
          </a:p>
        </p:txBody>
      </p:sp>
      <p:sp>
        <p:nvSpPr>
          <p:cNvPr id="110595" name="Rectangle 3"/>
          <p:cNvSpPr>
            <a:spLocks noGrp="1" noChangeArrowheads="1"/>
          </p:cNvSpPr>
          <p:nvPr>
            <p:ph type="body"/>
          </p:nvPr>
        </p:nvSpPr>
        <p:spPr>
          <a:xfrm>
            <a:off x="685494" y="4342939"/>
            <a:ext cx="5483946" cy="4113169"/>
          </a:xfrm>
          <a:noFill/>
          <a:ln/>
        </p:spPr>
        <p:txBody>
          <a:bodyPr wrap="none" anchor="ct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002937" y="696403"/>
            <a:ext cx="4849060" cy="3429532"/>
          </a:xfrm>
          <a:prstGeom prst="rect">
            <a:avLst/>
          </a:prstGeom>
          <a:solidFill>
            <a:srgbClr val="FFFFFF"/>
          </a:solidFill>
          <a:ln w="9360">
            <a:solidFill>
              <a:srgbClr val="000000"/>
            </a:solidFill>
            <a:miter lim="800000"/>
            <a:headEnd/>
            <a:tailEnd/>
          </a:ln>
        </p:spPr>
        <p:txBody>
          <a:bodyPr wrap="none" lIns="91431" tIns="45716" rIns="91431" bIns="45716" anchor="ctr"/>
          <a:lstStyle/>
          <a:p>
            <a:pPr defTabSz="914423"/>
            <a:endParaRPr lang="en-AU"/>
          </a:p>
        </p:txBody>
      </p:sp>
      <p:sp>
        <p:nvSpPr>
          <p:cNvPr id="114691" name="Rectangle 3"/>
          <p:cNvSpPr>
            <a:spLocks noGrp="1" noChangeArrowheads="1"/>
          </p:cNvSpPr>
          <p:nvPr>
            <p:ph type="body"/>
          </p:nvPr>
        </p:nvSpPr>
        <p:spPr>
          <a:xfrm>
            <a:off x="685494" y="4342939"/>
            <a:ext cx="5483946" cy="4113169"/>
          </a:xfrm>
          <a:noFill/>
          <a:ln/>
        </p:spPr>
        <p:txBody>
          <a:bodyPr wrap="none" anchor="ct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002937" y="696403"/>
            <a:ext cx="4849060" cy="3429532"/>
          </a:xfrm>
          <a:prstGeom prst="rect">
            <a:avLst/>
          </a:prstGeom>
          <a:solidFill>
            <a:srgbClr val="FFFFFF"/>
          </a:solidFill>
          <a:ln w="9360">
            <a:solidFill>
              <a:srgbClr val="000000"/>
            </a:solidFill>
            <a:miter lim="800000"/>
            <a:headEnd/>
            <a:tailEnd/>
          </a:ln>
        </p:spPr>
        <p:txBody>
          <a:bodyPr wrap="none" lIns="91431" tIns="45716" rIns="91431" bIns="45716" anchor="ctr"/>
          <a:lstStyle/>
          <a:p>
            <a:pPr defTabSz="914423"/>
            <a:endParaRPr lang="en-AU"/>
          </a:p>
        </p:txBody>
      </p:sp>
      <p:sp>
        <p:nvSpPr>
          <p:cNvPr id="148483" name="Rectangle 3"/>
          <p:cNvSpPr>
            <a:spLocks noGrp="1" noChangeArrowheads="1"/>
          </p:cNvSpPr>
          <p:nvPr>
            <p:ph type="body"/>
          </p:nvPr>
        </p:nvSpPr>
        <p:spPr>
          <a:xfrm>
            <a:off x="685494" y="4342939"/>
            <a:ext cx="5483946" cy="4113169"/>
          </a:xfrm>
          <a:noFill/>
          <a:ln/>
        </p:spPr>
        <p:txBody>
          <a:bodyPr wrap="none" anchor="ct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002937" y="696403"/>
            <a:ext cx="4849060" cy="3429532"/>
          </a:xfrm>
          <a:prstGeom prst="rect">
            <a:avLst/>
          </a:prstGeom>
          <a:solidFill>
            <a:srgbClr val="FFFFFF"/>
          </a:solidFill>
          <a:ln w="9360">
            <a:solidFill>
              <a:srgbClr val="000000"/>
            </a:solidFill>
            <a:miter lim="800000"/>
            <a:headEnd/>
            <a:tailEnd/>
          </a:ln>
        </p:spPr>
        <p:txBody>
          <a:bodyPr wrap="none" lIns="91431" tIns="45716" rIns="91431" bIns="45716" anchor="ctr"/>
          <a:lstStyle/>
          <a:p>
            <a:pPr defTabSz="914423"/>
            <a:endParaRPr lang="en-AU"/>
          </a:p>
        </p:txBody>
      </p:sp>
      <p:sp>
        <p:nvSpPr>
          <p:cNvPr id="132099" name="Rectangle 3"/>
          <p:cNvSpPr>
            <a:spLocks noGrp="1" noChangeArrowheads="1"/>
          </p:cNvSpPr>
          <p:nvPr>
            <p:ph type="body"/>
          </p:nvPr>
        </p:nvSpPr>
        <p:spPr>
          <a:xfrm>
            <a:off x="685494" y="4342939"/>
            <a:ext cx="5483946" cy="4113169"/>
          </a:xfrm>
          <a:noFill/>
          <a:ln/>
        </p:spPr>
        <p:txBody>
          <a:bodyPr wrap="none" anchor="ct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1002937" y="696403"/>
            <a:ext cx="4849060" cy="3429532"/>
          </a:xfrm>
          <a:prstGeom prst="rect">
            <a:avLst/>
          </a:prstGeom>
          <a:solidFill>
            <a:srgbClr val="FFFFFF"/>
          </a:solidFill>
          <a:ln w="9360">
            <a:solidFill>
              <a:srgbClr val="000000"/>
            </a:solidFill>
            <a:miter lim="800000"/>
            <a:headEnd/>
            <a:tailEnd/>
          </a:ln>
        </p:spPr>
        <p:txBody>
          <a:bodyPr wrap="none" lIns="91431" tIns="45716" rIns="91431" bIns="45716" anchor="ctr"/>
          <a:lstStyle/>
          <a:p>
            <a:pPr defTabSz="914423"/>
            <a:endParaRPr lang="en-AU"/>
          </a:p>
        </p:txBody>
      </p:sp>
      <p:sp>
        <p:nvSpPr>
          <p:cNvPr id="150531" name="Rectangle 3"/>
          <p:cNvSpPr>
            <a:spLocks noGrp="1" noChangeArrowheads="1"/>
          </p:cNvSpPr>
          <p:nvPr>
            <p:ph type="body"/>
          </p:nvPr>
        </p:nvSpPr>
        <p:spPr>
          <a:xfrm>
            <a:off x="685494" y="4342939"/>
            <a:ext cx="5483946" cy="4113169"/>
          </a:xfrm>
          <a:noFill/>
          <a:ln/>
        </p:spPr>
        <p:txBody>
          <a:bodyPr wrap="none" anchor="ct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6B2A3-0A0C-499E-9F17-AEF11F049381}" type="slidenum">
              <a:rPr lang="en-AU" smtClean="0"/>
              <a:pPr/>
              <a:t>20</a:t>
            </a:fld>
            <a:endParaRPr lang="en-AU"/>
          </a:p>
        </p:txBody>
      </p:sp>
    </p:spTree>
    <p:extLst>
      <p:ext uri="{BB962C8B-B14F-4D97-AF65-F5344CB8AC3E}">
        <p14:creationId xmlns:p14="http://schemas.microsoft.com/office/powerpoint/2010/main" val="112795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descr="PowerpointTemp.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200">
                <a:latin typeface="Verdana" pitchFamily="34" charset="0"/>
                <a:ea typeface="Verdana" pitchFamily="34" charset="0"/>
                <a:cs typeface="Verdana"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687600" y="3886200"/>
            <a:ext cx="7772400" cy="1752600"/>
          </a:xfrm>
        </p:spPr>
        <p:txBody>
          <a:bodyPr>
            <a:normAutofit/>
          </a:bodyPr>
          <a:lstStyle>
            <a:lvl1pPr marL="0" indent="0" algn="ctr">
              <a:buNone/>
              <a:defRPr sz="2400" baseline="0">
                <a:solidFill>
                  <a:schemeClr val="tx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09600"/>
            <a:ext cx="6705600" cy="808038"/>
          </a:xfrm>
        </p:spPr>
        <p:txBody>
          <a:bodyPr>
            <a:normAutofit/>
          </a:bodyPr>
          <a:lstStyle>
            <a:lvl1pPr algn="l">
              <a:defRPr sz="3200">
                <a:latin typeface="Verdana"/>
                <a:cs typeface="Verdana"/>
              </a:defRPr>
            </a:lvl1pPr>
          </a:lstStyle>
          <a:p>
            <a:r>
              <a:rPr lang="en-AU" dirty="0" smtClean="0"/>
              <a:t>Click to add title</a:t>
            </a:r>
            <a:endParaRPr lang="en-US" dirty="0"/>
          </a:p>
        </p:txBody>
      </p:sp>
      <p:sp>
        <p:nvSpPr>
          <p:cNvPr id="3" name="Content Placeholder 2"/>
          <p:cNvSpPr>
            <a:spLocks noGrp="1"/>
          </p:cNvSpPr>
          <p:nvPr>
            <p:ph idx="1" hasCustomPrompt="1"/>
          </p:nvPr>
        </p:nvSpPr>
        <p:spPr/>
        <p:txBody>
          <a:bodyPr>
            <a:noAutofit/>
          </a:bodyPr>
          <a:lstStyle>
            <a:lvl1pPr marL="457200" indent="-457200">
              <a:buFont typeface="Arial"/>
              <a:buChar char="•"/>
              <a:defRPr sz="2400">
                <a:latin typeface="Verdana" pitchFamily="34" charset="0"/>
                <a:ea typeface="Verdana" pitchFamily="34" charset="0"/>
                <a:cs typeface="Verdana" pitchFamily="34" charset="0"/>
              </a:defRPr>
            </a:lvl1pPr>
          </a:lstStyle>
          <a:p>
            <a:pPr lvl="0"/>
            <a:r>
              <a:rPr lang="en-AU" dirty="0" smtClean="0"/>
              <a:t>Click to add text</a:t>
            </a:r>
          </a:p>
        </p:txBody>
      </p:sp>
      <p:pic>
        <p:nvPicPr>
          <p:cNvPr id="6" name="Picture 5" descr="logo.jpg"/>
          <p:cNvPicPr>
            <a:picLocks noChangeAspect="1"/>
          </p:cNvPicPr>
          <p:nvPr userDrawn="1"/>
        </p:nvPicPr>
        <p:blipFill>
          <a:blip r:embed="rId2"/>
          <a:stretch>
            <a:fillRect/>
          </a:stretch>
        </p:blipFill>
        <p:spPr>
          <a:xfrm>
            <a:off x="7239000" y="152400"/>
            <a:ext cx="1447800" cy="1447800"/>
          </a:xfrm>
          <a:prstGeom prst="rect">
            <a:avLst/>
          </a:prstGeom>
        </p:spPr>
      </p:pic>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smtClean="0"/>
              <a:t>12th Dec 2010</a:t>
            </a:r>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Kevin Lee, TrustCOM 2010</a:t>
            </a:r>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4F1E8-EC8D-B04D-B431-5C564326A3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smtClean="0"/>
              <a:t>12th Dec 2010</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Dr. Kevin Lee, TrustCOM 2010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632A38-660F-42EE-9308-FD508DAB628A}" type="slidenum">
              <a:rPr lang="en-US"/>
              <a:pPr>
                <a:defRPr/>
              </a:pPr>
              <a:t>‹#›</a:t>
            </a:fld>
            <a:endParaRPr lang="en-US"/>
          </a:p>
        </p:txBody>
      </p:sp>
    </p:spTree>
    <p:extLst>
      <p:ext uri="{BB962C8B-B14F-4D97-AF65-F5344CB8AC3E}">
        <p14:creationId xmlns:p14="http://schemas.microsoft.com/office/powerpoint/2010/main" val="363952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6248400" cy="487363"/>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40386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48100"/>
            <a:ext cx="40386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GB" smtClean="0"/>
              <a:t>12th Dec 2010</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Dr. Kevin Lee, TrustCOM 2010</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559EE3C-EBA1-4056-ABEC-98232574607D}" type="slidenum">
              <a:rPr lang="en-US"/>
              <a:pPr>
                <a:defRPr/>
              </a:pPr>
              <a:t>‹#›</a:t>
            </a:fld>
            <a:endParaRPr lang="en-US"/>
          </a:p>
        </p:txBody>
      </p:sp>
    </p:spTree>
    <p:extLst>
      <p:ext uri="{BB962C8B-B14F-4D97-AF65-F5344CB8AC3E}">
        <p14:creationId xmlns:p14="http://schemas.microsoft.com/office/powerpoint/2010/main" val="388437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GB" smtClean="0"/>
              <a:t>12th Dec 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smtClean="0"/>
              <a:t>Dr. Kevin Lee, TrustCOM 2010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B3F4F1E8-EC8D-B04D-B431-5C564326A333}" type="slidenum">
              <a:rPr lang="en-US" smtClean="0"/>
              <a:pPr/>
              <a:t>‹#›</a:t>
            </a:fld>
            <a:endParaRPr lang="en-US" dirty="0"/>
          </a:p>
        </p:txBody>
      </p:sp>
      <p:pic>
        <p:nvPicPr>
          <p:cNvPr id="7" name="Picture 6" descr="logo.jpg"/>
          <p:cNvPicPr>
            <a:picLocks noChangeAspect="1"/>
          </p:cNvPicPr>
          <p:nvPr userDrawn="1"/>
        </p:nvPicPr>
        <p:blipFill>
          <a:blip r:embed="rId6"/>
          <a:stretch>
            <a:fillRect/>
          </a:stretch>
        </p:blipFill>
        <p:spPr>
          <a:xfrm>
            <a:off x="7239000" y="152400"/>
            <a:ext cx="1447800" cy="14478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 id="2147483654" r:id="rId3"/>
    <p:sldLayoutId id="2147483655" r:id="rId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11.wmf"/><Relationship Id="rId6" Type="http://schemas.openxmlformats.org/officeDocument/2006/relationships/oleObject" Target="../embeddings/oleObject6.bin"/><Relationship Id="rId7" Type="http://schemas.openxmlformats.org/officeDocument/2006/relationships/image" Target="../media/image12.w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7.bin"/><Relationship Id="rId5"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oleObject" Target="../embeddings/oleObject8.bin"/><Relationship Id="rId5"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0.wmf"/><Relationship Id="rId1" Type="http://schemas.openxmlformats.org/officeDocument/2006/relationships/vmlDrawing" Target="../drawings/vmlDrawing7.vml"/><Relationship Id="rId2"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9.wmf"/><Relationship Id="rId5" Type="http://schemas.openxmlformats.org/officeDocument/2006/relationships/oleObject" Target="../embeddings/oleObject4.bin"/><Relationship Id="rId6" Type="http://schemas.openxmlformats.org/officeDocument/2006/relationships/image" Target="../media/image10.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1520" y="1340768"/>
            <a:ext cx="7772400" cy="1470025"/>
          </a:xfrm>
        </p:spPr>
        <p:txBody>
          <a:bodyPr>
            <a:normAutofit fontScale="90000"/>
          </a:bodyPr>
          <a:lstStyle/>
          <a:p>
            <a:r>
              <a:rPr lang="en-US" sz="4400" dirty="0"/>
              <a:t>Trusted Routing for Resource-Constrained Wireless Sensor Networks</a:t>
            </a:r>
            <a:endParaRPr lang="en-AU" sz="2222" dirty="0"/>
          </a:p>
        </p:txBody>
      </p:sp>
      <p:sp>
        <p:nvSpPr>
          <p:cNvPr id="7" name="Subtitle 6"/>
          <p:cNvSpPr>
            <a:spLocks noGrp="1"/>
          </p:cNvSpPr>
          <p:nvPr>
            <p:ph type="subTitle" idx="1"/>
          </p:nvPr>
        </p:nvSpPr>
        <p:spPr>
          <a:xfrm>
            <a:off x="683568" y="3861048"/>
            <a:ext cx="7772400" cy="2438400"/>
          </a:xfrm>
        </p:spPr>
        <p:txBody>
          <a:bodyPr>
            <a:normAutofit fontScale="92500" lnSpcReduction="20000"/>
          </a:bodyPr>
          <a:lstStyle/>
          <a:p>
            <a:r>
              <a:rPr lang="en-AU" sz="2000" dirty="0" smtClean="0"/>
              <a:t>Dr. Kevin Lee, </a:t>
            </a:r>
          </a:p>
          <a:p>
            <a:r>
              <a:rPr lang="en-US" sz="1800" dirty="0" err="1" smtClean="0"/>
              <a:t>Khaled</a:t>
            </a:r>
            <a:r>
              <a:rPr lang="en-US" sz="1800" dirty="0" smtClean="0"/>
              <a:t> </a:t>
            </a:r>
            <a:r>
              <a:rPr lang="en-US" sz="1800" dirty="0" err="1" smtClean="0"/>
              <a:t>Daabaj</a:t>
            </a:r>
            <a:r>
              <a:rPr lang="en-US" sz="1800" dirty="0" smtClean="0"/>
              <a:t>, Michael Dixon, Terry </a:t>
            </a:r>
            <a:r>
              <a:rPr lang="en-US" sz="1800" dirty="0" err="1" smtClean="0"/>
              <a:t>Koziniec</a:t>
            </a:r>
            <a:r>
              <a:rPr lang="en-US" sz="1800" dirty="0" smtClean="0"/>
              <a:t>,</a:t>
            </a:r>
            <a:endParaRPr lang="en-AU" sz="2000" dirty="0" smtClean="0"/>
          </a:p>
          <a:p>
            <a:r>
              <a:rPr lang="en-AU" sz="2000" dirty="0" smtClean="0"/>
              <a:t>Murdoch University</a:t>
            </a:r>
          </a:p>
          <a:p>
            <a:endParaRPr lang="en-AU" sz="2000" dirty="0" smtClean="0"/>
          </a:p>
          <a:p>
            <a:r>
              <a:rPr lang="en-AU" sz="2000" dirty="0" smtClean="0"/>
              <a:t>December </a:t>
            </a:r>
            <a:r>
              <a:rPr lang="en-AU" sz="2000" dirty="0" smtClean="0"/>
              <a:t>12</a:t>
            </a:r>
            <a:r>
              <a:rPr lang="en-AU" sz="2000" baseline="30000" dirty="0" smtClean="0"/>
              <a:t>th</a:t>
            </a:r>
            <a:r>
              <a:rPr lang="en-AU" sz="2000" dirty="0" smtClean="0"/>
              <a:t> 2010</a:t>
            </a:r>
          </a:p>
          <a:p>
            <a:endParaRPr lang="en-AU" sz="2000" dirty="0" smtClean="0"/>
          </a:p>
          <a:p>
            <a:r>
              <a:rPr lang="en-AU" sz="2000" dirty="0" err="1" smtClean="0"/>
              <a:t>TrustCOM</a:t>
            </a:r>
            <a:r>
              <a:rPr lang="en-AU" sz="2000" dirty="0" smtClean="0"/>
              <a:t> 2010: Sixth IEEE/IFIP International Symposium on Trusted Computing and Communications</a:t>
            </a:r>
            <a:endParaRPr lang="en-AU" sz="2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99" name="Rectangle 3"/>
          <p:cNvSpPr>
            <a:spLocks noGrp="1" noChangeArrowheads="1"/>
          </p:cNvSpPr>
          <p:nvPr>
            <p:ph type="body" sz="half" idx="4294967295"/>
          </p:nvPr>
        </p:nvSpPr>
        <p:spPr>
          <a:xfrm>
            <a:off x="755650" y="1916113"/>
            <a:ext cx="7848600" cy="3817937"/>
          </a:xfrm>
        </p:spPr>
        <p:txBody>
          <a:bodyPr/>
          <a:lstStyle/>
          <a:p>
            <a:pPr marL="533400" indent="-533400">
              <a:lnSpc>
                <a:spcPct val="92000"/>
              </a:lnSpc>
              <a:buFont typeface="Verdana" pitchFamily="34" charset="0"/>
              <a:buChar char="•"/>
            </a:pPr>
            <a:r>
              <a:rPr lang="en-US" sz="1800" dirty="0" smtClean="0"/>
              <a:t>To consider the benefit of energy balancing of the proposed routing scheme, it is instructive to allow gauging of the energy discharge behavior in terms of energy depletion rate of a sensor node. </a:t>
            </a:r>
          </a:p>
          <a:p>
            <a:pPr marL="533400" indent="-533400">
              <a:lnSpc>
                <a:spcPct val="92000"/>
              </a:lnSpc>
              <a:buFont typeface="Verdana" pitchFamily="34" charset="0"/>
              <a:buChar char="•"/>
            </a:pPr>
            <a:r>
              <a:rPr lang="en-US" sz="1800" dirty="0" smtClean="0"/>
              <a:t>The total residual energy capacity of a sensor node’s battery is divided into energy levels.</a:t>
            </a:r>
          </a:p>
          <a:p>
            <a:pPr marL="533400" indent="-533400">
              <a:lnSpc>
                <a:spcPct val="92000"/>
              </a:lnSpc>
              <a:buFont typeface="Verdana" pitchFamily="34" charset="0"/>
              <a:buChar char="•"/>
            </a:pPr>
            <a:endParaRPr lang="en-US" sz="1800" i="1" dirty="0" smtClean="0"/>
          </a:p>
          <a:p>
            <a:pPr marL="533400" indent="-533400">
              <a:lnSpc>
                <a:spcPct val="92000"/>
              </a:lnSpc>
              <a:buFont typeface="Verdana" pitchFamily="34" charset="0"/>
              <a:buChar char="•"/>
            </a:pPr>
            <a:endParaRPr lang="en-US" sz="1800" i="1" dirty="0" smtClean="0"/>
          </a:p>
          <a:p>
            <a:pPr marL="533400" indent="-533400">
              <a:lnSpc>
                <a:spcPct val="92000"/>
              </a:lnSpc>
              <a:buFont typeface="Verdana" pitchFamily="34" charset="0"/>
              <a:buChar char="•"/>
            </a:pPr>
            <a:endParaRPr lang="en-US" sz="1800" i="1" dirty="0" smtClean="0"/>
          </a:p>
          <a:p>
            <a:pPr marL="533400" indent="-533400">
              <a:lnSpc>
                <a:spcPct val="92000"/>
              </a:lnSpc>
              <a:buFont typeface="Verdana" pitchFamily="34" charset="0"/>
              <a:buChar char="•"/>
            </a:pPr>
            <a:r>
              <a:rPr lang="en-US" sz="1800" dirty="0" smtClean="0"/>
              <a:t>To ensure a longer network lifetime, the strategy of minimizing the variance in energy capacity levels is employed to dissipate up all batteries powers uniformly to avoid some nodes suddenly running </a:t>
            </a:r>
            <a:r>
              <a:rPr lang="en-US" sz="1800" dirty="0" smtClean="0"/>
              <a:t>out </a:t>
            </a:r>
            <a:r>
              <a:rPr lang="en-US" sz="1800" dirty="0" smtClean="0"/>
              <a:t>of energy and disrupting the network. </a:t>
            </a:r>
          </a:p>
        </p:txBody>
      </p:sp>
      <p:sp>
        <p:nvSpPr>
          <p:cNvPr id="6" name="Slide Number Placeholder 5"/>
          <p:cNvSpPr txBox="1">
            <a:spLocks noGrp="1"/>
          </p:cNvSpPr>
          <p:nvPr/>
        </p:nvSpPr>
        <p:spPr bwMode="auto">
          <a:xfrm>
            <a:off x="6588125" y="6381750"/>
            <a:ext cx="2133600" cy="320675"/>
          </a:xfrm>
          <a:prstGeom prst="rect">
            <a:avLst/>
          </a:prstGeom>
          <a:noFill/>
          <a:ln>
            <a:miter lim="800000"/>
            <a:headEnd/>
            <a:tailEnd/>
          </a:ln>
        </p:spPr>
        <p:txBody>
          <a:bodyPr/>
          <a:lstStyle/>
          <a:p>
            <a:pPr algn="r">
              <a:defRPr/>
            </a:pPr>
            <a:fld id="{A344FF5E-19CB-41FF-9CED-B714E2B1532A}" type="slidenum">
              <a:rPr lang="en-US" sz="1400">
                <a:cs typeface="+mn-cs"/>
              </a:rPr>
              <a:pPr algn="r">
                <a:defRPr/>
              </a:pPr>
              <a:t>10</a:t>
            </a:fld>
            <a:endParaRPr lang="en-US" sz="1400">
              <a:cs typeface="+mn-cs"/>
            </a:endParaRPr>
          </a:p>
        </p:txBody>
      </p:sp>
      <p:sp>
        <p:nvSpPr>
          <p:cNvPr id="131101" name="Rectangle 7"/>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en-AU"/>
          </a:p>
        </p:txBody>
      </p:sp>
      <p:sp>
        <p:nvSpPr>
          <p:cNvPr id="131102" name="Rectangle 15"/>
          <p:cNvSpPr>
            <a:spLocks noChangeArrowheads="1"/>
          </p:cNvSpPr>
          <p:nvPr/>
        </p:nvSpPr>
        <p:spPr bwMode="auto">
          <a:xfrm>
            <a:off x="0" y="2547938"/>
            <a:ext cx="9144000" cy="0"/>
          </a:xfrm>
          <a:prstGeom prst="rect">
            <a:avLst/>
          </a:prstGeom>
          <a:noFill/>
          <a:ln w="9525">
            <a:noFill/>
            <a:miter lim="800000"/>
            <a:headEnd/>
            <a:tailEnd/>
          </a:ln>
        </p:spPr>
        <p:txBody>
          <a:bodyPr wrap="none" anchor="ctr">
            <a:spAutoFit/>
          </a:bodyPr>
          <a:lstStyle/>
          <a:p>
            <a:endParaRPr lang="en-AU"/>
          </a:p>
        </p:txBody>
      </p:sp>
      <p:sp>
        <p:nvSpPr>
          <p:cNvPr id="131103" name="Rectangle 23"/>
          <p:cNvSpPr>
            <a:spLocks noChangeArrowheads="1"/>
          </p:cNvSpPr>
          <p:nvPr/>
        </p:nvSpPr>
        <p:spPr bwMode="auto">
          <a:xfrm>
            <a:off x="468313" y="1341438"/>
            <a:ext cx="3778250" cy="457200"/>
          </a:xfrm>
          <a:prstGeom prst="rect">
            <a:avLst/>
          </a:prstGeom>
          <a:noFill/>
          <a:ln w="9525">
            <a:noFill/>
            <a:miter lim="800000"/>
            <a:headEnd/>
            <a:tailEnd/>
          </a:ln>
        </p:spPr>
        <p:txBody>
          <a:bodyPr wrap="none">
            <a:spAutoFit/>
          </a:bodyPr>
          <a:lstStyle/>
          <a:p>
            <a:pPr marL="342900" indent="-342900" eaLnBrk="0" hangingPunct="0">
              <a:spcBef>
                <a:spcPct val="20000"/>
              </a:spcBef>
              <a:buClr>
                <a:schemeClr val="tx2"/>
              </a:buClr>
              <a:buFont typeface="Wingdings" pitchFamily="2" charset="2"/>
              <a:buChar char="v"/>
            </a:pPr>
            <a:r>
              <a:rPr lang="en-US" sz="2400" b="1"/>
              <a:t>Energy Depletion Rate</a:t>
            </a:r>
          </a:p>
        </p:txBody>
      </p:sp>
      <p:graphicFrame>
        <p:nvGraphicFramePr>
          <p:cNvPr id="131096" name="Object 24"/>
          <p:cNvGraphicFramePr>
            <a:graphicFrameLocks noChangeAspect="1"/>
          </p:cNvGraphicFramePr>
          <p:nvPr/>
        </p:nvGraphicFramePr>
        <p:xfrm>
          <a:off x="1403350" y="3500438"/>
          <a:ext cx="2952750" cy="536575"/>
        </p:xfrm>
        <a:graphic>
          <a:graphicData uri="http://schemas.openxmlformats.org/presentationml/2006/ole">
            <mc:AlternateContent xmlns:mc="http://schemas.openxmlformats.org/markup-compatibility/2006">
              <mc:Choice xmlns:v="urn:schemas-microsoft-com:vml" Requires="v">
                <p:oleObj spid="_x0000_s9332" name="Equation" r:id="rId4" imgW="2641600" imgH="482600" progId="Equation.3">
                  <p:embed/>
                </p:oleObj>
              </mc:Choice>
              <mc:Fallback>
                <p:oleObj name="Equation" r:id="rId4" imgW="26416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00438"/>
                        <a:ext cx="295275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98" name="Object 26"/>
          <p:cNvGraphicFramePr>
            <a:graphicFrameLocks noChangeAspect="1"/>
          </p:cNvGraphicFramePr>
          <p:nvPr/>
        </p:nvGraphicFramePr>
        <p:xfrm>
          <a:off x="4859338" y="3500438"/>
          <a:ext cx="3455987" cy="554037"/>
        </p:xfrm>
        <a:graphic>
          <a:graphicData uri="http://schemas.openxmlformats.org/presentationml/2006/ole">
            <mc:AlternateContent xmlns:mc="http://schemas.openxmlformats.org/markup-compatibility/2006">
              <mc:Choice xmlns:v="urn:schemas-microsoft-com:vml" Requires="v">
                <p:oleObj spid="_x0000_s9333" name="Equation" r:id="rId6" imgW="2730500" imgH="482600" progId="Equation.3">
                  <p:embed/>
                </p:oleObj>
              </mc:Choice>
              <mc:Fallback>
                <p:oleObj name="Equation" r:id="rId6" imgW="27305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3500438"/>
                        <a:ext cx="3455987"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smtClean="0"/>
              <a:t>12th Dec 2010</a:t>
            </a:r>
            <a:endParaRPr lang="en-US"/>
          </a:p>
        </p:txBody>
      </p:sp>
      <p:sp>
        <p:nvSpPr>
          <p:cNvPr id="3" name="Footer Placeholder 2"/>
          <p:cNvSpPr>
            <a:spLocks noGrp="1"/>
          </p:cNvSpPr>
          <p:nvPr>
            <p:ph type="ftr" sz="quarter" idx="11"/>
          </p:nvPr>
        </p:nvSpPr>
        <p:spPr/>
        <p:txBody>
          <a:bodyPr/>
          <a:lstStyle/>
          <a:p>
            <a:pPr>
              <a:defRPr/>
            </a:pPr>
            <a:r>
              <a:rPr lang="en-US" smtClean="0"/>
              <a:t>Dr. Kevin Lee, TrustCOM 2010</a:t>
            </a:r>
            <a:endParaRPr lang="en-US"/>
          </a:p>
        </p:txBody>
      </p:sp>
      <p:sp>
        <p:nvSpPr>
          <p:cNvPr id="4" name="Slide Number Placeholder 3"/>
          <p:cNvSpPr>
            <a:spLocks noGrp="1"/>
          </p:cNvSpPr>
          <p:nvPr>
            <p:ph type="sldNum" sz="quarter" idx="12"/>
          </p:nvPr>
        </p:nvSpPr>
        <p:spPr/>
        <p:txBody>
          <a:bodyPr/>
          <a:lstStyle/>
          <a:p>
            <a:pPr>
              <a:defRPr/>
            </a:pPr>
            <a:fld id="{84632A38-660F-42EE-9308-FD508DAB628A}" type="slidenum">
              <a:rPr lang="en-US" smtClean="0"/>
              <a:pPr>
                <a:defRPr/>
              </a:pPr>
              <a:t>10</a:t>
            </a:fld>
            <a:endParaRPr lang="en-US"/>
          </a:p>
        </p:txBody>
      </p:sp>
      <p:sp>
        <p:nvSpPr>
          <p:cNvPr id="14" name="Rectangle 2"/>
          <p:cNvSpPr>
            <a:spLocks noChangeArrowheads="1"/>
          </p:cNvSpPr>
          <p:nvPr/>
        </p:nvSpPr>
        <p:spPr bwMode="white">
          <a:xfrm>
            <a:off x="367626" y="332656"/>
            <a:ext cx="6804025" cy="649288"/>
          </a:xfrm>
          <a:prstGeom prst="rect">
            <a:avLst/>
          </a:prstGeom>
          <a:noFill/>
          <a:ln w="9525">
            <a:noFill/>
            <a:miter lim="800000"/>
            <a:headEnd/>
            <a:tailEnd/>
          </a:ln>
        </p:spPr>
        <p:txBody>
          <a:bodyPr lIns="90000" tIns="46800" rIns="90000" bIns="46800" anchor="ctr"/>
          <a:lstStyle/>
          <a:p>
            <a:pPr marL="812800" indent="-8128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FF9900"/>
                </a:solidFill>
              </a:rPr>
              <a:t> </a:t>
            </a:r>
            <a:r>
              <a:rPr lang="en-US" sz="3200" b="1" dirty="0" smtClean="0">
                <a:solidFill>
                  <a:srgbClr val="FF9900"/>
                </a:solidFill>
              </a:rPr>
              <a:t>The proposed </a:t>
            </a:r>
            <a:r>
              <a:rPr lang="en-US" sz="2800" b="1" dirty="0" smtClean="0">
                <a:solidFill>
                  <a:srgbClr val="FF9900"/>
                </a:solidFill>
              </a:rPr>
              <a:t>Trustworthy </a:t>
            </a:r>
            <a:r>
              <a:rPr lang="en-US" sz="2800" b="1" dirty="0">
                <a:solidFill>
                  <a:srgbClr val="FF9900"/>
                </a:solidFill>
              </a:rPr>
              <a:t>Energy Efficient </a:t>
            </a:r>
            <a:r>
              <a:rPr lang="en-US" sz="2800" b="1" dirty="0" smtClean="0">
                <a:solidFill>
                  <a:srgbClr val="FF9900"/>
                </a:solidFill>
              </a:rPr>
              <a:t>Routing Framework</a:t>
            </a:r>
            <a:r>
              <a:rPr lang="en-US" sz="2800" dirty="0">
                <a:solidFill>
                  <a:schemeClr val="bg1"/>
                </a:solidFill>
              </a:rPr>
              <a:t/>
            </a:r>
            <a:br>
              <a:rPr lang="en-US" sz="2800" dirty="0">
                <a:solidFill>
                  <a:schemeClr val="bg1"/>
                </a:solidFill>
              </a:rPr>
            </a:br>
            <a:endParaRPr lang="en-AU" sz="2800" dirty="0">
              <a:solidFill>
                <a:schemeClr val="bg1"/>
              </a:solidFill>
            </a:endParaRPr>
          </a:p>
        </p:txBody>
      </p:sp>
    </p:spTree>
    <p:extLst>
      <p:ext uri="{BB962C8B-B14F-4D97-AF65-F5344CB8AC3E}">
        <p14:creationId xmlns:p14="http://schemas.microsoft.com/office/powerpoint/2010/main" val="12039993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8" name="Rectangle 3"/>
          <p:cNvSpPr>
            <a:spLocks noGrp="1" noChangeArrowheads="1"/>
          </p:cNvSpPr>
          <p:nvPr>
            <p:ph type="body" sz="half" idx="4294967295"/>
          </p:nvPr>
        </p:nvSpPr>
        <p:spPr>
          <a:xfrm>
            <a:off x="827088" y="1916113"/>
            <a:ext cx="7993062" cy="1800225"/>
          </a:xfrm>
        </p:spPr>
        <p:txBody>
          <a:bodyPr/>
          <a:lstStyle/>
          <a:p>
            <a:pPr marL="533400" indent="-533400">
              <a:lnSpc>
                <a:spcPct val="92000"/>
              </a:lnSpc>
              <a:buFont typeface="Verdana" pitchFamily="34" charset="0"/>
              <a:buChar char="•"/>
            </a:pPr>
            <a:r>
              <a:rPr lang="en-US" sz="1600" smtClean="0"/>
              <a:t>Adjacent nodes can exploit unavoidable overhearing of neighboring nodes’ traffic to improve the selection of parent nodes and uncongested data aggregators. In this case, node 1 can move to node 4. </a:t>
            </a:r>
          </a:p>
          <a:p>
            <a:pPr marL="533400" indent="-533400">
              <a:lnSpc>
                <a:spcPct val="92000"/>
              </a:lnSpc>
              <a:buFont typeface="Verdana" pitchFamily="34" charset="0"/>
              <a:buChar char="•"/>
            </a:pPr>
            <a:endParaRPr lang="en-US" sz="1600" smtClean="0"/>
          </a:p>
          <a:p>
            <a:pPr marL="533400" indent="-533400">
              <a:lnSpc>
                <a:spcPct val="92000"/>
              </a:lnSpc>
              <a:buFont typeface="Verdana" pitchFamily="34" charset="0"/>
              <a:buChar char="•"/>
            </a:pPr>
            <a:r>
              <a:rPr lang="en-US" sz="1600" smtClean="0"/>
              <a:t>Since more than one data packet being aggregated, the resulting aggregated packet must be dispatched to ensure the aggregated packets’ with minimum deadlines.</a:t>
            </a:r>
            <a:r>
              <a:rPr lang="en-US" sz="1800" smtClean="0"/>
              <a:t>  </a:t>
            </a:r>
          </a:p>
        </p:txBody>
      </p:sp>
      <p:sp>
        <p:nvSpPr>
          <p:cNvPr id="6" name="Slide Number Placeholder 5"/>
          <p:cNvSpPr txBox="1">
            <a:spLocks noGrp="1"/>
          </p:cNvSpPr>
          <p:nvPr/>
        </p:nvSpPr>
        <p:spPr bwMode="auto">
          <a:xfrm>
            <a:off x="6588125" y="6381750"/>
            <a:ext cx="2133600" cy="320675"/>
          </a:xfrm>
          <a:prstGeom prst="rect">
            <a:avLst/>
          </a:prstGeom>
          <a:noFill/>
          <a:ln>
            <a:miter lim="800000"/>
            <a:headEnd/>
            <a:tailEnd/>
          </a:ln>
        </p:spPr>
        <p:txBody>
          <a:bodyPr/>
          <a:lstStyle/>
          <a:p>
            <a:pPr algn="r">
              <a:defRPr/>
            </a:pPr>
            <a:fld id="{645F5321-2F61-49E4-AC81-0A496043096B}" type="slidenum">
              <a:rPr lang="en-US" sz="1400">
                <a:cs typeface="+mn-cs"/>
              </a:rPr>
              <a:pPr algn="r">
                <a:defRPr/>
              </a:pPr>
              <a:t>11</a:t>
            </a:fld>
            <a:endParaRPr lang="en-US" sz="1400">
              <a:cs typeface="+mn-cs"/>
            </a:endParaRPr>
          </a:p>
        </p:txBody>
      </p:sp>
      <p:sp>
        <p:nvSpPr>
          <p:cNvPr id="131090" name="Rectangle 7"/>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en-AU"/>
          </a:p>
        </p:txBody>
      </p:sp>
      <p:sp>
        <p:nvSpPr>
          <p:cNvPr id="131091" name="Rectangle 15"/>
          <p:cNvSpPr>
            <a:spLocks noChangeArrowheads="1"/>
          </p:cNvSpPr>
          <p:nvPr/>
        </p:nvSpPr>
        <p:spPr bwMode="auto">
          <a:xfrm>
            <a:off x="0" y="2547938"/>
            <a:ext cx="9144000" cy="0"/>
          </a:xfrm>
          <a:prstGeom prst="rect">
            <a:avLst/>
          </a:prstGeom>
          <a:noFill/>
          <a:ln w="9525">
            <a:noFill/>
            <a:miter lim="800000"/>
            <a:headEnd/>
            <a:tailEnd/>
          </a:ln>
        </p:spPr>
        <p:txBody>
          <a:bodyPr wrap="none" anchor="ctr">
            <a:spAutoFit/>
          </a:bodyPr>
          <a:lstStyle/>
          <a:p>
            <a:endParaRPr lang="en-AU"/>
          </a:p>
        </p:txBody>
      </p:sp>
      <p:graphicFrame>
        <p:nvGraphicFramePr>
          <p:cNvPr id="131086" name="Object 14"/>
          <p:cNvGraphicFramePr>
            <a:graphicFrameLocks noChangeAspect="1"/>
          </p:cNvGraphicFramePr>
          <p:nvPr/>
        </p:nvGraphicFramePr>
        <p:xfrm>
          <a:off x="2771775" y="3789363"/>
          <a:ext cx="3327400" cy="2608262"/>
        </p:xfrm>
        <a:graphic>
          <a:graphicData uri="http://schemas.openxmlformats.org/presentationml/2006/ole">
            <mc:AlternateContent xmlns:mc="http://schemas.openxmlformats.org/markup-compatibility/2006">
              <mc:Choice xmlns:v="urn:schemas-microsoft-com:vml" Requires="v">
                <p:oleObj spid="_x0000_s1079" name="Visio" r:id="rId4" imgW="2560050" imgH="2011781" progId="Visio.Drawing.11">
                  <p:embed/>
                </p:oleObj>
              </mc:Choice>
              <mc:Fallback>
                <p:oleObj name="Visio" r:id="rId4" imgW="2560050" imgH="201178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3789363"/>
                        <a:ext cx="3327400" cy="2608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1092" name="Rectangle 16"/>
          <p:cNvSpPr>
            <a:spLocks noChangeArrowheads="1"/>
          </p:cNvSpPr>
          <p:nvPr/>
        </p:nvSpPr>
        <p:spPr bwMode="auto">
          <a:xfrm>
            <a:off x="3306763" y="6381750"/>
            <a:ext cx="2473325" cy="366713"/>
          </a:xfrm>
          <a:prstGeom prst="rect">
            <a:avLst/>
          </a:prstGeom>
          <a:noFill/>
          <a:ln w="9525">
            <a:noFill/>
            <a:miter lim="800000"/>
            <a:headEnd/>
            <a:tailEnd/>
          </a:ln>
        </p:spPr>
        <p:txBody>
          <a:bodyPr wrap="none" anchor="ctr">
            <a:spAutoFit/>
          </a:bodyPr>
          <a:lstStyle/>
          <a:p>
            <a:pPr algn="ctr">
              <a:buClr>
                <a:schemeClr val="tx1"/>
              </a:buClr>
              <a:tabLst>
                <a:tab pos="457200" algn="l"/>
              </a:tabLst>
            </a:pPr>
            <a:r>
              <a:rPr lang="en-US" sz="1000" b="1"/>
              <a:t>Overhearing of Neighborhood Traffic</a:t>
            </a:r>
            <a:r>
              <a:rPr lang="en-US"/>
              <a:t> </a:t>
            </a:r>
          </a:p>
        </p:txBody>
      </p:sp>
      <p:sp>
        <p:nvSpPr>
          <p:cNvPr id="131093" name="Rectangle 23"/>
          <p:cNvSpPr>
            <a:spLocks noChangeArrowheads="1"/>
          </p:cNvSpPr>
          <p:nvPr/>
        </p:nvSpPr>
        <p:spPr bwMode="auto">
          <a:xfrm>
            <a:off x="468313" y="1341438"/>
            <a:ext cx="6299200" cy="457200"/>
          </a:xfrm>
          <a:prstGeom prst="rect">
            <a:avLst/>
          </a:prstGeom>
          <a:noFill/>
          <a:ln w="9525">
            <a:noFill/>
            <a:miter lim="800000"/>
            <a:headEnd/>
            <a:tailEnd/>
          </a:ln>
        </p:spPr>
        <p:txBody>
          <a:bodyPr wrap="none">
            <a:spAutoFit/>
          </a:bodyPr>
          <a:lstStyle/>
          <a:p>
            <a:pPr eaLnBrk="0" hangingPunct="0">
              <a:spcBef>
                <a:spcPct val="20000"/>
              </a:spcBef>
              <a:buClr>
                <a:schemeClr val="tx2"/>
              </a:buClr>
              <a:buFont typeface="Wingdings" pitchFamily="2" charset="2"/>
              <a:buChar char="v"/>
            </a:pPr>
            <a:r>
              <a:rPr lang="en-US" sz="2400" b="1"/>
              <a:t> Overhearing-Based Packet Aggregation</a:t>
            </a:r>
          </a:p>
        </p:txBody>
      </p:sp>
      <p:sp>
        <p:nvSpPr>
          <p:cNvPr id="10" name="Rectangle 2"/>
          <p:cNvSpPr>
            <a:spLocks noChangeArrowheads="1"/>
          </p:cNvSpPr>
          <p:nvPr/>
        </p:nvSpPr>
        <p:spPr bwMode="white">
          <a:xfrm>
            <a:off x="367626" y="332656"/>
            <a:ext cx="6804025" cy="649288"/>
          </a:xfrm>
          <a:prstGeom prst="rect">
            <a:avLst/>
          </a:prstGeom>
          <a:noFill/>
          <a:ln w="9525">
            <a:noFill/>
            <a:miter lim="800000"/>
            <a:headEnd/>
            <a:tailEnd/>
          </a:ln>
        </p:spPr>
        <p:txBody>
          <a:bodyPr lIns="90000" tIns="46800" rIns="90000" bIns="46800" anchor="ctr"/>
          <a:lstStyle/>
          <a:p>
            <a:pPr marL="812800" indent="-8128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FF9900"/>
                </a:solidFill>
              </a:rPr>
              <a:t> </a:t>
            </a:r>
            <a:r>
              <a:rPr lang="en-US" sz="3200" b="1" dirty="0" smtClean="0">
                <a:solidFill>
                  <a:srgbClr val="FF9900"/>
                </a:solidFill>
              </a:rPr>
              <a:t>The proposed </a:t>
            </a:r>
            <a:r>
              <a:rPr lang="en-US" sz="2800" b="1" dirty="0" smtClean="0">
                <a:solidFill>
                  <a:srgbClr val="FF9900"/>
                </a:solidFill>
              </a:rPr>
              <a:t>Trustworthy </a:t>
            </a:r>
            <a:r>
              <a:rPr lang="en-US" sz="2800" b="1" dirty="0">
                <a:solidFill>
                  <a:srgbClr val="FF9900"/>
                </a:solidFill>
              </a:rPr>
              <a:t>Energy Efficient </a:t>
            </a:r>
            <a:r>
              <a:rPr lang="en-US" sz="2800" b="1" dirty="0" smtClean="0">
                <a:solidFill>
                  <a:srgbClr val="FF9900"/>
                </a:solidFill>
              </a:rPr>
              <a:t>Routing Framework</a:t>
            </a:r>
            <a:r>
              <a:rPr lang="en-US" sz="2800" dirty="0">
                <a:solidFill>
                  <a:schemeClr val="bg1"/>
                </a:solidFill>
              </a:rPr>
              <a:t/>
            </a:r>
            <a:br>
              <a:rPr lang="en-US" sz="2800" dirty="0">
                <a:solidFill>
                  <a:schemeClr val="bg1"/>
                </a:solidFill>
              </a:rPr>
            </a:br>
            <a:endParaRPr lang="en-AU" sz="2800" dirty="0">
              <a:solidFill>
                <a:schemeClr val="bg1"/>
              </a:solidFill>
            </a:endParaRPr>
          </a:p>
        </p:txBody>
      </p:sp>
    </p:spTree>
    <p:extLst>
      <p:ext uri="{BB962C8B-B14F-4D97-AF65-F5344CB8AC3E}">
        <p14:creationId xmlns:p14="http://schemas.microsoft.com/office/powerpoint/2010/main" val="265806066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2195513" y="476250"/>
            <a:ext cx="5456237" cy="487363"/>
          </a:xfrm>
        </p:spPr>
        <p:txBody>
          <a:bodyPr lIns="90000" tIns="46800" rIns="90000" bIns="46800">
            <a:normAutofit fontScale="90000"/>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rgbClr val="FF9933"/>
                </a:solidFill>
              </a:rPr>
              <a:t>Performance Evaluation</a:t>
            </a:r>
            <a:endParaRPr lang="en-AU" sz="2000" b="1" smtClean="0">
              <a:solidFill>
                <a:srgbClr val="FF9933"/>
              </a:solidFill>
            </a:endParaRPr>
          </a:p>
        </p:txBody>
      </p:sp>
      <p:sp>
        <p:nvSpPr>
          <p:cNvPr id="149506" name="Rectangle 3"/>
          <p:cNvSpPr>
            <a:spLocks noGrp="1" noChangeArrowheads="1"/>
          </p:cNvSpPr>
          <p:nvPr>
            <p:ph type="body" sz="half" idx="1"/>
          </p:nvPr>
        </p:nvSpPr>
        <p:spPr>
          <a:xfrm>
            <a:off x="395288" y="1484313"/>
            <a:ext cx="8497887" cy="4681537"/>
          </a:xfrm>
        </p:spPr>
        <p:txBody>
          <a:bodyPr lIns="0" tIns="0" rIns="0" bIns="0">
            <a:normAutofit fontScale="92500" lnSpcReduction="10000"/>
          </a:bodyPr>
          <a:lstStyle/>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2400" b="1" dirty="0" smtClean="0">
                <a:latin typeface="Arial Unicode MS" pitchFamily="34" charset="-128"/>
                <a:ea typeface="Arial Unicode MS" pitchFamily="34" charset="-128"/>
                <a:cs typeface="Arial Unicode MS" pitchFamily="34" charset="-128"/>
              </a:rPr>
              <a:t>Evaluation Settings</a:t>
            </a:r>
          </a:p>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endParaRPr lang="en-US" sz="2400" b="1" dirty="0" smtClean="0">
              <a:latin typeface="Arial Unicode MS" pitchFamily="34" charset="-128"/>
              <a:ea typeface="Arial Unicode MS" pitchFamily="34" charset="-128"/>
              <a:cs typeface="Arial Unicode MS" pitchFamily="34" charset="-128"/>
            </a:endParaRPr>
          </a:p>
          <a:p>
            <a:pPr marL="260350" indent="-260350" defTabSz="449263">
              <a:lnSpc>
                <a:spcPct val="80000"/>
              </a:lnSpc>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2000" b="1" dirty="0" smtClean="0">
                <a:latin typeface="Arial Unicode MS" pitchFamily="34" charset="-128"/>
                <a:ea typeface="Arial Unicode MS" pitchFamily="34" charset="-128"/>
                <a:cs typeface="Arial Unicode MS" pitchFamily="34" charset="-128"/>
              </a:rPr>
              <a:t>Outdoor Experimental </a:t>
            </a:r>
            <a:r>
              <a:rPr lang="en-US" sz="2000" b="1" dirty="0" err="1" smtClean="0">
                <a:latin typeface="Arial Unicode MS" pitchFamily="34" charset="-128"/>
                <a:ea typeface="Arial Unicode MS" pitchFamily="34" charset="-128"/>
                <a:cs typeface="Arial Unicode MS" pitchFamily="34" charset="-128"/>
              </a:rPr>
              <a:t>Testbed</a:t>
            </a:r>
            <a:endParaRPr lang="en-US" sz="2000" b="1" dirty="0" smtClean="0">
              <a:latin typeface="Arial Unicode MS" pitchFamily="34" charset="-128"/>
              <a:ea typeface="Arial Unicode MS" pitchFamily="34" charset="-128"/>
              <a:cs typeface="Arial Unicode MS" pitchFamily="34" charset="-128"/>
            </a:endParaRPr>
          </a:p>
          <a:p>
            <a:pPr marL="260350" indent="-260350" defTabSz="449263">
              <a:lnSpc>
                <a:spcPct val="92000"/>
              </a:lnSpc>
              <a:buFont typeface="Verdana" pitchFamily="34" charset="0"/>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200" dirty="0" smtClean="0">
                <a:latin typeface="Arial Unicode MS" pitchFamily="34" charset="-128"/>
                <a:ea typeface="Arial Unicode MS" pitchFamily="34" charset="-128"/>
                <a:cs typeface="Arial Unicode MS" pitchFamily="34" charset="-128"/>
              </a:rPr>
              <a:t>        </a:t>
            </a:r>
            <a:r>
              <a:rPr lang="en-US" sz="1800" dirty="0" smtClean="0">
                <a:latin typeface="Arial Unicode MS" pitchFamily="34" charset="-128"/>
                <a:ea typeface="Arial Unicode MS" pitchFamily="34" charset="-128"/>
                <a:cs typeface="Arial Unicode MS" pitchFamily="34" charset="-128"/>
              </a:rPr>
              <a:t>- Outdoor interference-prone environment</a:t>
            </a:r>
          </a:p>
          <a:p>
            <a:pPr marL="260350" indent="-260350" defTabSz="449263">
              <a:lnSpc>
                <a:spcPct val="92000"/>
              </a:lnSpc>
              <a:buFont typeface="Verdana" pitchFamily="34" charset="0"/>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sz="1800" dirty="0" smtClean="0"/>
              <a:t>    </a:t>
            </a:r>
            <a:r>
              <a:rPr lang="en-AU" sz="1800" dirty="0" smtClean="0"/>
              <a:t>  </a:t>
            </a:r>
            <a:r>
              <a:rPr lang="en-AU" sz="1800" dirty="0" smtClean="0"/>
              <a:t>- </a:t>
            </a:r>
            <a:r>
              <a:rPr lang="en-US" sz="1800" dirty="0" smtClean="0">
                <a:latin typeface="Arial Unicode MS" pitchFamily="34" charset="-128"/>
                <a:ea typeface="Arial Unicode MS" pitchFamily="34" charset="-128"/>
                <a:cs typeface="Arial Unicode MS" pitchFamily="34" charset="-128"/>
              </a:rPr>
              <a:t>30 static randomly deployed </a:t>
            </a:r>
            <a:r>
              <a:rPr lang="en-US" sz="1800" dirty="0" err="1" smtClean="0">
                <a:latin typeface="Arial Unicode MS" pitchFamily="34" charset="-128"/>
                <a:ea typeface="Arial Unicode MS" pitchFamily="34" charset="-128"/>
                <a:cs typeface="Arial Unicode MS" pitchFamily="34" charset="-128"/>
              </a:rPr>
              <a:t>TelosB</a:t>
            </a:r>
            <a:r>
              <a:rPr lang="en-US" sz="1800" dirty="0" smtClean="0">
                <a:latin typeface="Arial Unicode MS" pitchFamily="34" charset="-128"/>
                <a:ea typeface="Arial Unicode MS" pitchFamily="34" charset="-128"/>
                <a:cs typeface="Arial Unicode MS" pitchFamily="34" charset="-128"/>
              </a:rPr>
              <a:t> motes</a:t>
            </a:r>
          </a:p>
          <a:p>
            <a:pPr marL="260350" indent="-260350" defTabSz="449263">
              <a:lnSpc>
                <a:spcPct val="92000"/>
              </a:lnSpc>
              <a:buFont typeface="Verdana" pitchFamily="34" charset="0"/>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800" dirty="0" smtClean="0">
                <a:latin typeface="Arial Unicode MS" pitchFamily="34" charset="-128"/>
                <a:ea typeface="Arial Unicode MS" pitchFamily="34" charset="-128"/>
                <a:cs typeface="Arial Unicode MS" pitchFamily="34" charset="-128"/>
              </a:rPr>
              <a:t>     - Single fixed perimeter sink</a:t>
            </a:r>
          </a:p>
          <a:p>
            <a:pPr marL="260350" indent="-260350" defTabSz="449263">
              <a:lnSpc>
                <a:spcPct val="92000"/>
              </a:lnSpc>
              <a:buFont typeface="Verdana" pitchFamily="34" charset="0"/>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800" dirty="0" smtClean="0">
                <a:latin typeface="Arial Unicode MS" pitchFamily="34" charset="-128"/>
                <a:ea typeface="Arial Unicode MS" pitchFamily="34" charset="-128"/>
                <a:cs typeface="Arial Unicode MS" pitchFamily="34" charset="-128"/>
              </a:rPr>
              <a:t>     - Network stack: </a:t>
            </a:r>
            <a:r>
              <a:rPr lang="en-US" sz="1800" dirty="0" err="1" smtClean="0">
                <a:latin typeface="Arial Unicode MS" pitchFamily="34" charset="-128"/>
                <a:ea typeface="Arial Unicode MS" pitchFamily="34" charset="-128"/>
                <a:cs typeface="Arial Unicode MS" pitchFamily="34" charset="-128"/>
              </a:rPr>
              <a:t>TinyOS</a:t>
            </a:r>
            <a:r>
              <a:rPr lang="en-US" sz="1800" dirty="0" smtClean="0">
                <a:latin typeface="Arial Unicode MS" pitchFamily="34" charset="-128"/>
                <a:ea typeface="Arial Unicode MS" pitchFamily="34" charset="-128"/>
                <a:cs typeface="Arial Unicode MS" pitchFamily="34" charset="-128"/>
              </a:rPr>
              <a:t> IEEE802.15.4 (CSMA) on CC2420 2.4GHz radio</a:t>
            </a:r>
            <a:endParaRPr lang="en-GB" sz="1800" dirty="0" smtClean="0">
              <a:latin typeface="Arial Unicode MS" pitchFamily="34" charset="-128"/>
              <a:ea typeface="Arial Unicode MS" pitchFamily="34" charset="-128"/>
              <a:cs typeface="Arial Unicode MS" pitchFamily="34" charset="-128"/>
            </a:endParaRPr>
          </a:p>
          <a:p>
            <a:pPr marL="260350" indent="-260350" defTabSz="449263">
              <a:lnSpc>
                <a:spcPct val="92000"/>
              </a:lnSpc>
              <a:buFont typeface="Verdana" pitchFamily="34" charset="0"/>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200" dirty="0" smtClean="0">
                <a:latin typeface="Arial Unicode MS" pitchFamily="34" charset="-128"/>
                <a:ea typeface="Arial Unicode MS" pitchFamily="34" charset="-128"/>
                <a:cs typeface="Arial Unicode MS" pitchFamily="34" charset="-128"/>
              </a:rPr>
              <a:t>  </a:t>
            </a:r>
          </a:p>
          <a:p>
            <a:pPr marL="260350" indent="-260350" defTabSz="449263">
              <a:lnSpc>
                <a:spcPct val="80000"/>
              </a:lnSpc>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2000" b="1" dirty="0" smtClean="0">
                <a:latin typeface="Arial Unicode MS" pitchFamily="34" charset="-128"/>
                <a:ea typeface="Arial Unicode MS" pitchFamily="34" charset="-128"/>
                <a:cs typeface="Arial Unicode MS" pitchFamily="34" charset="-128"/>
              </a:rPr>
              <a:t>NS-2 Simulations</a:t>
            </a:r>
          </a:p>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sz="1200" dirty="0" smtClean="0"/>
              <a:t>        </a:t>
            </a:r>
            <a:r>
              <a:rPr lang="en-AU" sz="1800" dirty="0" smtClean="0">
                <a:latin typeface="Arial Unicode MS" pitchFamily="34" charset="-128"/>
                <a:ea typeface="Arial Unicode MS" pitchFamily="34" charset="-128"/>
                <a:cs typeface="Arial Unicode MS" pitchFamily="34" charset="-128"/>
              </a:rPr>
              <a:t>- 100 static sensor nodes in a square sensor field of 10x10 grid </a:t>
            </a:r>
          </a:p>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GB" sz="1800" dirty="0" smtClean="0">
                <a:latin typeface="Arial Unicode MS" pitchFamily="34" charset="-128"/>
                <a:ea typeface="Arial Unicode MS" pitchFamily="34" charset="-128"/>
                <a:cs typeface="Arial Unicode MS" pitchFamily="34" charset="-128"/>
              </a:rPr>
              <a:t>     - Various scenarios of different number of source nodes </a:t>
            </a:r>
            <a:endParaRPr lang="en-AU" sz="1800" dirty="0" smtClean="0">
              <a:latin typeface="Arial Unicode MS" pitchFamily="34" charset="-128"/>
              <a:ea typeface="Arial Unicode MS" pitchFamily="34" charset="-128"/>
              <a:cs typeface="Arial Unicode MS" pitchFamily="34" charset="-128"/>
            </a:endParaRPr>
          </a:p>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800" dirty="0" smtClean="0">
                <a:latin typeface="Arial Unicode MS" pitchFamily="34" charset="-128"/>
                <a:ea typeface="Arial Unicode MS" pitchFamily="34" charset="-128"/>
                <a:cs typeface="Arial Unicode MS" pitchFamily="34" charset="-128"/>
              </a:rPr>
              <a:t>     </a:t>
            </a:r>
            <a:r>
              <a:rPr lang="en-AU" sz="1800" dirty="0" smtClean="0">
                <a:latin typeface="Arial Unicode MS" pitchFamily="34" charset="-128"/>
                <a:ea typeface="Arial Unicode MS" pitchFamily="34" charset="-128"/>
                <a:cs typeface="Arial Unicode MS" pitchFamily="34" charset="-128"/>
              </a:rPr>
              <a:t>- IEEE 802.15.4 with bandwidth of 250Kbps</a:t>
            </a:r>
          </a:p>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sz="1800" dirty="0" smtClean="0">
                <a:latin typeface="Arial Unicode MS" pitchFamily="34" charset="-128"/>
                <a:ea typeface="Arial Unicode MS" pitchFamily="34" charset="-128"/>
                <a:cs typeface="Arial Unicode MS" pitchFamily="34" charset="-128"/>
              </a:rPr>
              <a:t>     - Multipath shadowing propagation model </a:t>
            </a:r>
          </a:p>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GB" sz="1800" dirty="0" smtClean="0">
                <a:latin typeface="Arial Unicode MS" pitchFamily="34" charset="-128"/>
                <a:ea typeface="Arial Unicode MS" pitchFamily="34" charset="-128"/>
                <a:cs typeface="Arial Unicode MS" pitchFamily="34" charset="-128"/>
              </a:rPr>
              <a:t>     - CC2420 radio energy model </a:t>
            </a:r>
            <a:endParaRPr lang="en-GB" sz="1800" dirty="0" smtClean="0">
              <a:latin typeface="Arial Unicode MS" pitchFamily="34" charset="-128"/>
              <a:ea typeface="Arial Unicode MS" pitchFamily="34" charset="-128"/>
              <a:cs typeface="Arial Unicode MS" pitchFamily="34" charset="-128"/>
            </a:endParaRPr>
          </a:p>
          <a:p>
            <a:pPr marL="260350" indent="-260350" defTabSz="449263">
              <a:lnSpc>
                <a:spcPct val="80000"/>
              </a:lnSpc>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sz="1000" dirty="0"/>
              <a:t> </a:t>
            </a:r>
            <a:endParaRPr lang="en-US" sz="1000" dirty="0">
              <a:latin typeface="Arial Unicode MS" pitchFamily="34" charset="-128"/>
              <a:ea typeface="Arial Unicode MS" pitchFamily="34" charset="-128"/>
              <a:cs typeface="Arial Unicode MS" pitchFamily="34" charset="-128"/>
            </a:endParaRPr>
          </a:p>
          <a:p>
            <a:pPr marL="260350" indent="-260350" defTabSz="449263">
              <a:lnSpc>
                <a:spcPct val="80000"/>
              </a:lnSpc>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800" b="1" dirty="0">
                <a:latin typeface="Arial Unicode MS" pitchFamily="34" charset="-128"/>
                <a:ea typeface="Arial Unicode MS" pitchFamily="34" charset="-128"/>
                <a:cs typeface="Arial Unicode MS" pitchFamily="34" charset="-128"/>
              </a:rPr>
              <a:t>Benchmarking</a:t>
            </a:r>
          </a:p>
          <a:p>
            <a:pPr marL="260350" indent="-260350" defTabSz="449263">
              <a:lnSpc>
                <a:spcPct val="80000"/>
              </a:lnSpc>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000" dirty="0">
                <a:latin typeface="Arial Unicode MS" pitchFamily="34" charset="-128"/>
                <a:ea typeface="Arial Unicode MS" pitchFamily="34" charset="-128"/>
                <a:cs typeface="Arial Unicode MS" pitchFamily="34" charset="-128"/>
              </a:rPr>
              <a:t>        </a:t>
            </a:r>
            <a:r>
              <a:rPr lang="en-US" sz="1800" dirty="0">
                <a:latin typeface="Arial Unicode MS" pitchFamily="34" charset="-128"/>
                <a:ea typeface="Arial Unicode MS" pitchFamily="34" charset="-128"/>
                <a:cs typeface="Arial Unicode MS" pitchFamily="34" charset="-128"/>
              </a:rPr>
              <a:t>- Comparisons with TinyOS-2.x </a:t>
            </a:r>
            <a:r>
              <a:rPr lang="en-US" sz="1800" dirty="0" err="1">
                <a:latin typeface="Arial Unicode MS" pitchFamily="34" charset="-128"/>
                <a:ea typeface="Arial Unicode MS" pitchFamily="34" charset="-128"/>
                <a:cs typeface="Arial Unicode MS" pitchFamily="34" charset="-128"/>
              </a:rPr>
              <a:t>MultihopLQI</a:t>
            </a:r>
            <a:r>
              <a:rPr lang="en-US" sz="1800" dirty="0">
                <a:latin typeface="Arial Unicode MS" pitchFamily="34" charset="-128"/>
                <a:ea typeface="Arial Unicode MS" pitchFamily="34" charset="-128"/>
                <a:cs typeface="Arial Unicode MS" pitchFamily="34" charset="-128"/>
              </a:rPr>
              <a:t> collection routing protocol  </a:t>
            </a:r>
          </a:p>
          <a:p>
            <a:pPr marL="260350" indent="-260350" defTabSz="449263">
              <a:lnSpc>
                <a:spcPct val="80000"/>
              </a:lnSpc>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800" dirty="0">
                <a:latin typeface="Arial Unicode MS" pitchFamily="34" charset="-128"/>
                <a:ea typeface="Arial Unicode MS" pitchFamily="34" charset="-128"/>
                <a:cs typeface="Arial Unicode MS" pitchFamily="34" charset="-128"/>
              </a:rPr>
              <a:t>    - Simulations validate the experiments </a:t>
            </a:r>
            <a:endParaRPr lang="en-AU" sz="1800" dirty="0" smtClean="0">
              <a:latin typeface="Arial Unicode MS" pitchFamily="34" charset="-128"/>
              <a:ea typeface="Arial Unicode MS" pitchFamily="34" charset="-128"/>
              <a:cs typeface="Arial Unicode MS" pitchFamily="34" charset="-128"/>
            </a:endParaRPr>
          </a:p>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sz="1200" dirty="0" smtClean="0"/>
              <a:t>     </a:t>
            </a:r>
            <a:endParaRPr lang="en-US" sz="1200" dirty="0" smtClean="0">
              <a:latin typeface="Arial Unicode MS" pitchFamily="34" charset="-128"/>
              <a:ea typeface="Arial Unicode MS" pitchFamily="34" charset="-128"/>
              <a:cs typeface="Arial Unicode MS" pitchFamily="34" charset="-128"/>
            </a:endParaRPr>
          </a:p>
          <a:p>
            <a:pPr marL="260350" indent="-260350" defTabSz="449263">
              <a:lnSpc>
                <a:spcPct val="80000"/>
              </a:lnSpc>
              <a:buFont typeface="Wingdings" pitchFamily="2" charset="2"/>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sz="1200" dirty="0" smtClean="0"/>
              <a:t>     </a:t>
            </a:r>
            <a:endParaRPr lang="en-AU" sz="1200" dirty="0" smtClean="0">
              <a:latin typeface="Arial Unicode MS" pitchFamily="34" charset="-128"/>
              <a:ea typeface="Arial Unicode MS" pitchFamily="34" charset="-128"/>
              <a:cs typeface="Arial Unicode MS" pitchFamily="34" charset="-128"/>
            </a:endParaRPr>
          </a:p>
        </p:txBody>
      </p:sp>
      <p:sp>
        <p:nvSpPr>
          <p:cNvPr id="149507" name="Rectangle 6"/>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endParaRPr lang="en-AU"/>
          </a:p>
        </p:txBody>
      </p:sp>
      <p:sp>
        <p:nvSpPr>
          <p:cNvPr id="6" name="Slide Number Placeholder 5"/>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203F2EAF-A5E8-4865-A207-EFF0F076137F}" type="slidenum">
              <a:rPr lang="en-US" sz="1400">
                <a:cs typeface="+mn-cs"/>
              </a:rPr>
              <a:pPr algn="r">
                <a:defRPr/>
              </a:pPr>
              <a:t>12</a:t>
            </a:fld>
            <a:endParaRPr lang="en-US" sz="1400">
              <a:cs typeface="+mn-cs"/>
            </a:endParaRPr>
          </a:p>
        </p:txBody>
      </p:sp>
      <p:sp>
        <p:nvSpPr>
          <p:cNvPr id="2" name="Date Placeholder 1"/>
          <p:cNvSpPr>
            <a:spLocks noGrp="1"/>
          </p:cNvSpPr>
          <p:nvPr>
            <p:ph type="dt" sz="half" idx="10"/>
          </p:nvPr>
        </p:nvSpPr>
        <p:spPr/>
        <p:txBody>
          <a:bodyPr/>
          <a:lstStyle/>
          <a:p>
            <a:pPr>
              <a:defRPr/>
            </a:pPr>
            <a:r>
              <a:rPr lang="en-GB" smtClean="0"/>
              <a:t>12th Dec 2010</a:t>
            </a:r>
            <a:endParaRPr lang="en-US"/>
          </a:p>
        </p:txBody>
      </p:sp>
      <p:sp>
        <p:nvSpPr>
          <p:cNvPr id="3" name="Footer Placeholder 2"/>
          <p:cNvSpPr>
            <a:spLocks noGrp="1"/>
          </p:cNvSpPr>
          <p:nvPr>
            <p:ph type="ftr" sz="quarter" idx="11"/>
          </p:nvPr>
        </p:nvSpPr>
        <p:spPr/>
        <p:txBody>
          <a:bodyPr/>
          <a:lstStyle/>
          <a:p>
            <a:pPr>
              <a:defRPr/>
            </a:pPr>
            <a:r>
              <a:rPr lang="en-US" smtClean="0"/>
              <a:t>Dr. Kevin Lee, TrustCOM 2010</a:t>
            </a:r>
            <a:endParaRPr lang="en-US"/>
          </a:p>
        </p:txBody>
      </p:sp>
      <p:sp>
        <p:nvSpPr>
          <p:cNvPr id="4" name="Slide Number Placeholder 3"/>
          <p:cNvSpPr>
            <a:spLocks noGrp="1"/>
          </p:cNvSpPr>
          <p:nvPr>
            <p:ph type="sldNum" sz="quarter" idx="12"/>
          </p:nvPr>
        </p:nvSpPr>
        <p:spPr/>
        <p:txBody>
          <a:bodyPr/>
          <a:lstStyle/>
          <a:p>
            <a:pPr>
              <a:defRPr/>
            </a:pPr>
            <a:fld id="{D559EE3C-EBA1-4056-ABEC-98232574607D}" type="slidenum">
              <a:rPr lang="en-US" smtClean="0"/>
              <a:pPr>
                <a:defRPr/>
              </a:pPr>
              <a:t>12</a:t>
            </a:fld>
            <a:endParaRPr lang="en-US"/>
          </a:p>
        </p:txBody>
      </p:sp>
    </p:spTree>
    <p:extLst>
      <p:ext uri="{BB962C8B-B14F-4D97-AF65-F5344CB8AC3E}">
        <p14:creationId xmlns:p14="http://schemas.microsoft.com/office/powerpoint/2010/main" val="41594355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88125" y="6381750"/>
            <a:ext cx="2133600" cy="320675"/>
          </a:xfrm>
          <a:prstGeom prst="rect">
            <a:avLst/>
          </a:prstGeom>
        </p:spPr>
        <p:txBody>
          <a:bodyPr/>
          <a:lstStyle/>
          <a:p>
            <a:pPr>
              <a:defRPr/>
            </a:pPr>
            <a:fld id="{34B8561F-17A1-46A5-9DF6-B0C6F1BC0861}" type="slidenum">
              <a:rPr lang="en-US" smtClean="0"/>
              <a:pPr>
                <a:defRPr/>
              </a:pPr>
              <a:t>13</a:t>
            </a:fld>
            <a:endParaRPr lang="en-US"/>
          </a:p>
        </p:txBody>
      </p:sp>
      <p:sp>
        <p:nvSpPr>
          <p:cNvPr id="70694" name="Rectangle 13"/>
          <p:cNvSpPr>
            <a:spLocks noChangeArrowheads="1"/>
          </p:cNvSpPr>
          <p:nvPr/>
        </p:nvSpPr>
        <p:spPr bwMode="auto">
          <a:xfrm>
            <a:off x="2195736" y="332656"/>
            <a:ext cx="5832475" cy="998538"/>
          </a:xfrm>
          <a:prstGeom prst="rect">
            <a:avLst/>
          </a:prstGeom>
          <a:noFill/>
          <a:ln w="9525">
            <a:noFill/>
            <a:round/>
            <a:headEnd/>
            <a:tailEnd/>
          </a:ln>
        </p:spPr>
        <p:txBody>
          <a:bodyPr lIns="90000" tIns="46800" rIns="90000" bIns="46800" anchor="ctr"/>
          <a:lstStyle/>
          <a:p>
            <a: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b="1" dirty="0">
                <a:solidFill>
                  <a:srgbClr val="FF9933"/>
                </a:solidFill>
              </a:rPr>
              <a:t>Experimental Observations</a:t>
            </a:r>
            <a:r>
              <a:rPr lang="en-AU" sz="2000" b="1" dirty="0">
                <a:solidFill>
                  <a:schemeClr val="bg1"/>
                </a:solidFill>
              </a:rPr>
              <a:t/>
            </a:r>
            <a:br>
              <a:rPr lang="en-AU" sz="2000" b="1" dirty="0">
                <a:solidFill>
                  <a:schemeClr val="bg1"/>
                </a:solidFill>
              </a:rPr>
            </a:br>
            <a:endParaRPr lang="en-AU" sz="2000" b="1" dirty="0">
              <a:solidFill>
                <a:schemeClr val="bg1"/>
              </a:solidFill>
            </a:endParaRPr>
          </a:p>
        </p:txBody>
      </p:sp>
      <p:sp>
        <p:nvSpPr>
          <p:cNvPr id="70695" name="Content Placeholder 2"/>
          <p:cNvSpPr>
            <a:spLocks/>
          </p:cNvSpPr>
          <p:nvPr/>
        </p:nvSpPr>
        <p:spPr bwMode="auto">
          <a:xfrm>
            <a:off x="323850" y="1484313"/>
            <a:ext cx="8064500" cy="4318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Char char="v"/>
            </a:pPr>
            <a:r>
              <a:rPr lang="en-US" sz="2000" b="1"/>
              <a:t>Network Connectivity</a:t>
            </a:r>
          </a:p>
        </p:txBody>
      </p:sp>
      <p:pic>
        <p:nvPicPr>
          <p:cNvPr id="70696" name="Picture 35"/>
          <p:cNvPicPr>
            <a:picLocks noChangeAspect="1" noChangeArrowheads="1"/>
          </p:cNvPicPr>
          <p:nvPr/>
        </p:nvPicPr>
        <p:blipFill>
          <a:blip r:embed="rId3"/>
          <a:srcRect/>
          <a:stretch>
            <a:fillRect/>
          </a:stretch>
        </p:blipFill>
        <p:spPr bwMode="auto">
          <a:xfrm>
            <a:off x="395536" y="3573016"/>
            <a:ext cx="3960440" cy="2891003"/>
          </a:xfrm>
          <a:prstGeom prst="rect">
            <a:avLst/>
          </a:prstGeom>
          <a:noFill/>
          <a:ln w="9525">
            <a:noFill/>
            <a:miter lim="800000"/>
            <a:headEnd/>
            <a:tailEnd/>
          </a:ln>
        </p:spPr>
      </p:pic>
      <p:sp>
        <p:nvSpPr>
          <p:cNvPr id="70697" name="Rectangle 37"/>
          <p:cNvSpPr>
            <a:spLocks noChangeArrowheads="1"/>
          </p:cNvSpPr>
          <p:nvPr/>
        </p:nvSpPr>
        <p:spPr bwMode="auto">
          <a:xfrm>
            <a:off x="0" y="2800350"/>
            <a:ext cx="9144000" cy="0"/>
          </a:xfrm>
          <a:prstGeom prst="rect">
            <a:avLst/>
          </a:prstGeom>
          <a:noFill/>
          <a:ln w="9525">
            <a:noFill/>
            <a:miter lim="800000"/>
            <a:headEnd/>
            <a:tailEnd/>
          </a:ln>
        </p:spPr>
        <p:txBody>
          <a:bodyPr wrap="none" anchor="ctr">
            <a:spAutoFit/>
          </a:bodyPr>
          <a:lstStyle/>
          <a:p>
            <a:endParaRPr lang="en-US"/>
          </a:p>
        </p:txBody>
      </p:sp>
      <p:graphicFrame>
        <p:nvGraphicFramePr>
          <p:cNvPr id="70692" name="Object 36"/>
          <p:cNvGraphicFramePr>
            <a:graphicFrameLocks noChangeAspect="1"/>
          </p:cNvGraphicFramePr>
          <p:nvPr/>
        </p:nvGraphicFramePr>
        <p:xfrm>
          <a:off x="5076825" y="3933825"/>
          <a:ext cx="2952750" cy="2744788"/>
        </p:xfrm>
        <a:graphic>
          <a:graphicData uri="http://schemas.openxmlformats.org/presentationml/2006/ole">
            <mc:AlternateContent xmlns:mc="http://schemas.openxmlformats.org/markup-compatibility/2006">
              <mc:Choice xmlns:v="urn:schemas-microsoft-com:vml" Requires="v">
                <p:oleObj spid="_x0000_s10299" name="Visio" r:id="rId4" imgW="2159225" imgH="1866693" progId="Visio.Drawing.11">
                  <p:embed/>
                </p:oleObj>
              </mc:Choice>
              <mc:Fallback>
                <p:oleObj name="Visio" r:id="rId4" imgW="2159225" imgH="186669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933825"/>
                        <a:ext cx="2952750" cy="2744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98" name="Rectangle 20"/>
          <p:cNvSpPr>
            <a:spLocks noChangeArrowheads="1"/>
          </p:cNvSpPr>
          <p:nvPr/>
        </p:nvSpPr>
        <p:spPr bwMode="auto">
          <a:xfrm>
            <a:off x="611188" y="1989138"/>
            <a:ext cx="8208962" cy="1871662"/>
          </a:xfrm>
          <a:prstGeom prst="rect">
            <a:avLst/>
          </a:prstGeom>
          <a:noFill/>
          <a:ln w="9525">
            <a:noFill/>
            <a:round/>
            <a:headEnd/>
            <a:tailEnd/>
          </a:ln>
        </p:spPr>
        <p:txBody>
          <a:bodyPr lIns="0" tIns="0" rIns="0" bIns="0"/>
          <a:lstStyle/>
          <a:p>
            <a:pPr marL="342900" indent="-34290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a:t>MultihopLQI uses only link quality information at the physical layer of each beacon individually. This leads MultihopLQI to inappropriately react with the asymmetric links as child sensor nodes might not get their packets acknowledged.</a:t>
            </a:r>
          </a:p>
          <a:p>
            <a:pPr marL="342900" indent="-34290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a:t>higher per-hop packet loss causes MultihopLQI to increase packet retransmissions to deliver the packet successfully towards the base station; thereby resulting in larger amount of energy expenditure.</a:t>
            </a:r>
          </a:p>
          <a:p>
            <a:pPr marL="342900" indent="-34290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endParaRPr lang="en-US"/>
          </a:p>
          <a:p>
            <a:pPr marL="342900" indent="-34290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endParaRPr lang="en-AU"/>
          </a:p>
        </p:txBody>
      </p:sp>
      <p:sp>
        <p:nvSpPr>
          <p:cNvPr id="2" name="Date Placeholder 1"/>
          <p:cNvSpPr>
            <a:spLocks noGrp="1"/>
          </p:cNvSpPr>
          <p:nvPr>
            <p:ph type="dt" sz="half" idx="2"/>
          </p:nvPr>
        </p:nvSpPr>
        <p:spPr/>
        <p:txBody>
          <a:bodyPr/>
          <a:lstStyle/>
          <a:p>
            <a:r>
              <a:rPr lang="en-GB" smtClean="0"/>
              <a:t>12th Dec 2010</a:t>
            </a:r>
            <a:endParaRPr lang="en-US" dirty="0"/>
          </a:p>
        </p:txBody>
      </p:sp>
      <p:sp>
        <p:nvSpPr>
          <p:cNvPr id="3" name="Footer Placeholder 2"/>
          <p:cNvSpPr>
            <a:spLocks noGrp="1"/>
          </p:cNvSpPr>
          <p:nvPr>
            <p:ph type="ftr" sz="quarter" idx="3"/>
          </p:nvPr>
        </p:nvSpPr>
        <p:spPr/>
        <p:txBody>
          <a:bodyPr/>
          <a:lstStyle/>
          <a:p>
            <a:r>
              <a:rPr lang="en-US" smtClean="0"/>
              <a:t>Dr. Kevin Lee, TrustCOM 2010</a:t>
            </a:r>
            <a:endParaRPr lang="en-US"/>
          </a:p>
        </p:txBody>
      </p:sp>
    </p:spTree>
    <p:extLst>
      <p:ext uri="{BB962C8B-B14F-4D97-AF65-F5344CB8AC3E}">
        <p14:creationId xmlns:p14="http://schemas.microsoft.com/office/powerpoint/2010/main" val="35357138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400800"/>
            <a:ext cx="2133600" cy="320675"/>
          </a:xfrm>
          <a:prstGeom prst="rect">
            <a:avLst/>
          </a:prstGeom>
        </p:spPr>
        <p:txBody>
          <a:bodyPr/>
          <a:lstStyle/>
          <a:p>
            <a:pPr>
              <a:defRPr/>
            </a:pPr>
            <a:fld id="{23ABD4F2-345A-450C-AC5A-8201188B9F0A}" type="slidenum">
              <a:rPr lang="en-US" smtClean="0"/>
              <a:pPr>
                <a:defRPr/>
              </a:pPr>
              <a:t>14</a:t>
            </a:fld>
            <a:endParaRPr lang="en-US"/>
          </a:p>
        </p:txBody>
      </p:sp>
      <p:sp>
        <p:nvSpPr>
          <p:cNvPr id="152578" name="Rectangle 7"/>
          <p:cNvSpPr>
            <a:spLocks noChangeArrowheads="1"/>
          </p:cNvSpPr>
          <p:nvPr/>
        </p:nvSpPr>
        <p:spPr bwMode="auto">
          <a:xfrm>
            <a:off x="2123728" y="332656"/>
            <a:ext cx="6408738" cy="998538"/>
          </a:xfrm>
          <a:prstGeom prst="rect">
            <a:avLst/>
          </a:prstGeom>
          <a:noFill/>
          <a:ln w="9525">
            <a:noFill/>
            <a:round/>
            <a:headEnd/>
            <a:tailEnd/>
          </a:ln>
        </p:spPr>
        <p:txBody>
          <a:bodyPr lIns="90000" tIns="46800" rIns="90000" bIns="46800" anchor="ctr"/>
          <a:lstStyle/>
          <a:p>
            <a: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b="1" dirty="0">
                <a:solidFill>
                  <a:srgbClr val="FF9933"/>
                </a:solidFill>
              </a:rPr>
              <a:t>Experimental Observations</a:t>
            </a:r>
            <a:r>
              <a:rPr lang="en-AU" sz="3200" dirty="0">
                <a:solidFill>
                  <a:srgbClr val="FF9933"/>
                </a:solidFill>
              </a:rPr>
              <a:t> </a:t>
            </a:r>
            <a:r>
              <a:rPr lang="en-AU" sz="2000" dirty="0">
                <a:solidFill>
                  <a:srgbClr val="FF9933"/>
                </a:solidFill>
              </a:rPr>
              <a:t>(Cont.)</a:t>
            </a:r>
            <a:r>
              <a:rPr lang="en-AU" sz="2000" dirty="0">
                <a:solidFill>
                  <a:schemeClr val="bg1"/>
                </a:solidFill>
              </a:rPr>
              <a:t/>
            </a:r>
            <a:br>
              <a:rPr lang="en-AU" sz="2000" dirty="0">
                <a:solidFill>
                  <a:schemeClr val="bg1"/>
                </a:solidFill>
              </a:rPr>
            </a:br>
            <a:endParaRPr lang="en-AU" sz="2000" dirty="0">
              <a:solidFill>
                <a:schemeClr val="bg1"/>
              </a:solidFill>
            </a:endParaRPr>
          </a:p>
        </p:txBody>
      </p:sp>
      <p:sp>
        <p:nvSpPr>
          <p:cNvPr id="152579" name="Content Placeholder 2"/>
          <p:cNvSpPr>
            <a:spLocks/>
          </p:cNvSpPr>
          <p:nvPr/>
        </p:nvSpPr>
        <p:spPr bwMode="auto">
          <a:xfrm>
            <a:off x="323850" y="1484313"/>
            <a:ext cx="6985000" cy="4318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Char char="v"/>
            </a:pPr>
            <a:r>
              <a:rPr lang="en-US" sz="2000" b="1"/>
              <a:t>End-to-End Packet Delivery Performance</a:t>
            </a:r>
            <a:r>
              <a:rPr lang="en-AU" sz="2000"/>
              <a:t> </a:t>
            </a:r>
            <a:endParaRPr lang="en-US" sz="2000"/>
          </a:p>
        </p:txBody>
      </p:sp>
      <p:sp>
        <p:nvSpPr>
          <p:cNvPr id="152580" name="Rectangle 15"/>
          <p:cNvSpPr>
            <a:spLocks noChangeArrowheads="1"/>
          </p:cNvSpPr>
          <p:nvPr/>
        </p:nvSpPr>
        <p:spPr bwMode="auto">
          <a:xfrm>
            <a:off x="0" y="2093913"/>
            <a:ext cx="184150" cy="366712"/>
          </a:xfrm>
          <a:prstGeom prst="rect">
            <a:avLst/>
          </a:prstGeom>
          <a:noFill/>
          <a:ln w="9525">
            <a:noFill/>
            <a:miter lim="800000"/>
            <a:headEnd/>
            <a:tailEnd/>
          </a:ln>
        </p:spPr>
        <p:txBody>
          <a:bodyPr wrap="none" anchor="ctr">
            <a:spAutoFit/>
          </a:bodyPr>
          <a:lstStyle/>
          <a:p>
            <a:endParaRPr lang="en-AU"/>
          </a:p>
        </p:txBody>
      </p:sp>
      <p:pic>
        <p:nvPicPr>
          <p:cNvPr id="152581" name="Picture 9"/>
          <p:cNvPicPr>
            <a:picLocks noChangeAspect="1" noChangeArrowheads="1"/>
          </p:cNvPicPr>
          <p:nvPr/>
        </p:nvPicPr>
        <p:blipFill>
          <a:blip r:embed="rId2"/>
          <a:srcRect/>
          <a:stretch>
            <a:fillRect/>
          </a:stretch>
        </p:blipFill>
        <p:spPr bwMode="auto">
          <a:xfrm>
            <a:off x="611188" y="3500438"/>
            <a:ext cx="3960812" cy="3051175"/>
          </a:xfrm>
          <a:prstGeom prst="rect">
            <a:avLst/>
          </a:prstGeom>
          <a:noFill/>
          <a:ln w="9525">
            <a:noFill/>
            <a:miter lim="800000"/>
            <a:headEnd/>
            <a:tailEnd/>
          </a:ln>
        </p:spPr>
      </p:pic>
      <p:sp>
        <p:nvSpPr>
          <p:cNvPr id="152582" name="Rectangle 20"/>
          <p:cNvSpPr>
            <a:spLocks noChangeArrowheads="1"/>
          </p:cNvSpPr>
          <p:nvPr/>
        </p:nvSpPr>
        <p:spPr bwMode="auto">
          <a:xfrm>
            <a:off x="611188" y="1989138"/>
            <a:ext cx="8281987" cy="1368425"/>
          </a:xfrm>
          <a:prstGeom prst="rect">
            <a:avLst/>
          </a:prstGeom>
          <a:noFill/>
          <a:ln w="9525">
            <a:noFill/>
            <a:round/>
            <a:headEnd/>
            <a:tailEnd/>
          </a:ln>
        </p:spPr>
        <p:txBody>
          <a:bodyPr lIns="0" tIns="0" rIns="0" bIns="0"/>
          <a:lstStyle/>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dirty="0"/>
              <a:t>When a link is broken at 100ms within a short-term transmission period</a:t>
            </a:r>
            <a:r>
              <a:rPr lang="en-AU" dirty="0" smtClean="0"/>
              <a:t>, </a:t>
            </a:r>
            <a:r>
              <a:rPr lang="en-AU" dirty="0"/>
              <a:t>the proposed scheme provides a faster recovery from broken links.</a:t>
            </a:r>
            <a:endParaRPr lang="en-US" dirty="0"/>
          </a:p>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dirty="0"/>
              <a:t>During long-term transmission periods, the beaconing rate of route messages in the proposed scheme is slightly increased compared to </a:t>
            </a:r>
            <a:r>
              <a:rPr lang="en-AU" dirty="0" err="1"/>
              <a:t>MultihopLQI</a:t>
            </a:r>
            <a:r>
              <a:rPr lang="en-AU" dirty="0"/>
              <a:t> due to destroyed route. It rapidly reconstruct a routing path on an alternative route</a:t>
            </a:r>
          </a:p>
        </p:txBody>
      </p:sp>
      <p:pic>
        <p:nvPicPr>
          <p:cNvPr id="152583" name="Picture 11"/>
          <p:cNvPicPr>
            <a:picLocks noChangeAspect="1" noChangeArrowheads="1"/>
          </p:cNvPicPr>
          <p:nvPr/>
        </p:nvPicPr>
        <p:blipFill>
          <a:blip r:embed="rId3"/>
          <a:srcRect/>
          <a:stretch>
            <a:fillRect/>
          </a:stretch>
        </p:blipFill>
        <p:spPr bwMode="auto">
          <a:xfrm>
            <a:off x="4427538" y="3500438"/>
            <a:ext cx="4103687" cy="3017837"/>
          </a:xfrm>
          <a:prstGeom prst="rect">
            <a:avLst/>
          </a:prstGeom>
          <a:noFill/>
          <a:ln w="9525">
            <a:noFill/>
            <a:miter lim="800000"/>
            <a:headEnd/>
            <a:tailEnd/>
          </a:ln>
        </p:spPr>
      </p:pic>
      <p:sp>
        <p:nvSpPr>
          <p:cNvPr id="2" name="Date Placeholder 1"/>
          <p:cNvSpPr>
            <a:spLocks noGrp="1"/>
          </p:cNvSpPr>
          <p:nvPr>
            <p:ph type="dt" sz="half" idx="2"/>
          </p:nvPr>
        </p:nvSpPr>
        <p:spPr/>
        <p:txBody>
          <a:bodyPr/>
          <a:lstStyle/>
          <a:p>
            <a:r>
              <a:rPr lang="en-GB" smtClean="0"/>
              <a:t>12th Dec 2010</a:t>
            </a:r>
            <a:endParaRPr lang="en-US" dirty="0"/>
          </a:p>
        </p:txBody>
      </p:sp>
      <p:sp>
        <p:nvSpPr>
          <p:cNvPr id="3" name="Footer Placeholder 2"/>
          <p:cNvSpPr>
            <a:spLocks noGrp="1"/>
          </p:cNvSpPr>
          <p:nvPr>
            <p:ph type="ftr" sz="quarter" idx="3"/>
          </p:nvPr>
        </p:nvSpPr>
        <p:spPr/>
        <p:txBody>
          <a:bodyPr/>
          <a:lstStyle/>
          <a:p>
            <a:r>
              <a:rPr lang="en-US" smtClean="0"/>
              <a:t>Dr. Kevin Lee, TrustCOM 2010</a:t>
            </a:r>
            <a:endParaRPr lang="en-US"/>
          </a:p>
        </p:txBody>
      </p:sp>
    </p:spTree>
    <p:extLst>
      <p:ext uri="{BB962C8B-B14F-4D97-AF65-F5344CB8AC3E}">
        <p14:creationId xmlns:p14="http://schemas.microsoft.com/office/powerpoint/2010/main" val="31584902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9E8FD4E4-4A20-40A6-979E-D17A2FE620DB}" type="slidenum">
              <a:rPr lang="en-US" sz="1400">
                <a:cs typeface="+mn-cs"/>
              </a:rPr>
              <a:pPr algn="r">
                <a:defRPr/>
              </a:pPr>
              <a:t>15</a:t>
            </a:fld>
            <a:endParaRPr lang="en-US" sz="1400">
              <a:cs typeface="+mn-cs"/>
            </a:endParaRPr>
          </a:p>
        </p:txBody>
      </p:sp>
      <p:sp>
        <p:nvSpPr>
          <p:cNvPr id="153602" name="Rectangle 7"/>
          <p:cNvSpPr>
            <a:spLocks noChangeArrowheads="1"/>
          </p:cNvSpPr>
          <p:nvPr/>
        </p:nvSpPr>
        <p:spPr bwMode="auto">
          <a:xfrm>
            <a:off x="2555875" y="333375"/>
            <a:ext cx="6408738" cy="998538"/>
          </a:xfrm>
          <a:prstGeom prst="rect">
            <a:avLst/>
          </a:prstGeom>
          <a:noFill/>
          <a:ln w="9525">
            <a:noFill/>
            <a:round/>
            <a:headEnd/>
            <a:tailEnd/>
          </a:ln>
        </p:spPr>
        <p:txBody>
          <a:bodyPr lIns="90000" tIns="46800" rIns="90000" bIns="46800" anchor="ctr"/>
          <a:lstStyle/>
          <a:p>
            <a: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b="1">
                <a:solidFill>
                  <a:srgbClr val="FF9933"/>
                </a:solidFill>
              </a:rPr>
              <a:t>Experimental Observations</a:t>
            </a:r>
            <a:r>
              <a:rPr lang="en-AU" sz="3200">
                <a:solidFill>
                  <a:srgbClr val="FF9933"/>
                </a:solidFill>
              </a:rPr>
              <a:t> </a:t>
            </a:r>
            <a:r>
              <a:rPr lang="en-AU" sz="2000">
                <a:solidFill>
                  <a:srgbClr val="FF9933"/>
                </a:solidFill>
              </a:rPr>
              <a:t>(Cont.)</a:t>
            </a:r>
            <a:r>
              <a:rPr lang="en-AU" sz="2000">
                <a:solidFill>
                  <a:schemeClr val="bg1"/>
                </a:solidFill>
              </a:rPr>
              <a:t/>
            </a:r>
            <a:br>
              <a:rPr lang="en-AU" sz="2000">
                <a:solidFill>
                  <a:schemeClr val="bg1"/>
                </a:solidFill>
              </a:rPr>
            </a:br>
            <a:endParaRPr lang="en-AU" sz="2000">
              <a:solidFill>
                <a:schemeClr val="bg1"/>
              </a:solidFill>
            </a:endParaRPr>
          </a:p>
        </p:txBody>
      </p:sp>
      <p:sp>
        <p:nvSpPr>
          <p:cNvPr id="153603" name="Rectangle 11"/>
          <p:cNvSpPr>
            <a:spLocks noChangeArrowheads="1"/>
          </p:cNvSpPr>
          <p:nvPr/>
        </p:nvSpPr>
        <p:spPr bwMode="auto">
          <a:xfrm>
            <a:off x="0" y="2271713"/>
            <a:ext cx="9144000" cy="0"/>
          </a:xfrm>
          <a:prstGeom prst="rect">
            <a:avLst/>
          </a:prstGeom>
          <a:noFill/>
          <a:ln w="9525">
            <a:noFill/>
            <a:miter lim="800000"/>
            <a:headEnd/>
            <a:tailEnd/>
          </a:ln>
        </p:spPr>
        <p:txBody>
          <a:bodyPr wrap="none" anchor="ctr">
            <a:spAutoFit/>
          </a:bodyPr>
          <a:lstStyle/>
          <a:p>
            <a:endParaRPr lang="en-AU"/>
          </a:p>
        </p:txBody>
      </p:sp>
      <p:sp>
        <p:nvSpPr>
          <p:cNvPr id="153604" name="Content Placeholder 2"/>
          <p:cNvSpPr>
            <a:spLocks/>
          </p:cNvSpPr>
          <p:nvPr/>
        </p:nvSpPr>
        <p:spPr bwMode="auto">
          <a:xfrm>
            <a:off x="395288" y="1341438"/>
            <a:ext cx="7777162" cy="4318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Char char="v"/>
            </a:pPr>
            <a:r>
              <a:rPr lang="en-US" sz="2000" b="1"/>
              <a:t>End-to-End Packet Delivery Performance (cont.)</a:t>
            </a:r>
          </a:p>
        </p:txBody>
      </p:sp>
      <p:sp>
        <p:nvSpPr>
          <p:cNvPr id="153605" name="Rectangle 21"/>
          <p:cNvSpPr>
            <a:spLocks noChangeArrowheads="1"/>
          </p:cNvSpPr>
          <p:nvPr/>
        </p:nvSpPr>
        <p:spPr bwMode="auto">
          <a:xfrm>
            <a:off x="468313" y="1773238"/>
            <a:ext cx="8567737" cy="1584325"/>
          </a:xfrm>
          <a:prstGeom prst="rect">
            <a:avLst/>
          </a:prstGeom>
          <a:noFill/>
          <a:ln w="9525">
            <a:noFill/>
            <a:round/>
            <a:headEnd/>
            <a:tailEnd/>
          </a:ln>
        </p:spPr>
        <p:txBody>
          <a:bodyPr lIns="0" tIns="0" rIns="0" bIns="0"/>
          <a:lstStyle/>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a:t>Since </a:t>
            </a:r>
            <a:r>
              <a:rPr lang="en-US"/>
              <a:t>MultihopLQI keeps a state of one parent at a time, it is incapable of rapidly recovering from a broken route</a:t>
            </a:r>
          </a:p>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a:t>The proposed responds quickly to recover from a broken route as it maintains an alternative route to compensate the failed one. This new constructed route is used temporarily as a backup route to deliver source-originated data packets in timely manner towards the base station.</a:t>
            </a:r>
            <a:r>
              <a:rPr lang="en-AU"/>
              <a:t> However, the hop count (</a:t>
            </a:r>
            <a:r>
              <a:rPr lang="en-AU" i="1">
                <a:latin typeface="Times New Roman" pitchFamily="18" charset="0"/>
                <a:cs typeface="Times New Roman" pitchFamily="18" charset="0"/>
              </a:rPr>
              <a:t>hc</a:t>
            </a:r>
            <a:r>
              <a:rPr lang="en-AU"/>
              <a:t>) might increase</a:t>
            </a:r>
          </a:p>
        </p:txBody>
      </p:sp>
      <p:sp>
        <p:nvSpPr>
          <p:cNvPr id="153606" name="Rectangle 14"/>
          <p:cNvSpPr>
            <a:spLocks noChangeArrowheads="1"/>
          </p:cNvSpPr>
          <p:nvPr/>
        </p:nvSpPr>
        <p:spPr bwMode="auto">
          <a:xfrm>
            <a:off x="899592" y="6237312"/>
            <a:ext cx="3611562" cy="274637"/>
          </a:xfrm>
          <a:prstGeom prst="rect">
            <a:avLst/>
          </a:prstGeom>
          <a:noFill/>
          <a:ln w="9525">
            <a:noFill/>
            <a:miter lim="800000"/>
            <a:headEnd/>
            <a:tailEnd/>
          </a:ln>
        </p:spPr>
        <p:txBody>
          <a:bodyPr wrap="none" anchor="ctr">
            <a:spAutoFit/>
          </a:bodyPr>
          <a:lstStyle/>
          <a:p>
            <a:pPr algn="ctr">
              <a:buClr>
                <a:schemeClr val="tx1"/>
              </a:buClr>
              <a:buSzPct val="100000"/>
              <a:tabLst>
                <a:tab pos="457200" algn="l"/>
              </a:tabLst>
            </a:pPr>
            <a:r>
              <a:rPr lang="en-US" sz="1200" b="1" dirty="0"/>
              <a:t>Route Recovery Delay in the Proposed Scheme</a:t>
            </a:r>
          </a:p>
        </p:txBody>
      </p:sp>
      <p:sp>
        <p:nvSpPr>
          <p:cNvPr id="153607" name="Rectangle 15"/>
          <p:cNvSpPr>
            <a:spLocks noChangeArrowheads="1"/>
          </p:cNvSpPr>
          <p:nvPr/>
        </p:nvSpPr>
        <p:spPr bwMode="auto">
          <a:xfrm>
            <a:off x="5148064" y="6237312"/>
            <a:ext cx="2905125" cy="274637"/>
          </a:xfrm>
          <a:prstGeom prst="rect">
            <a:avLst/>
          </a:prstGeom>
          <a:noFill/>
          <a:ln w="9525">
            <a:noFill/>
            <a:miter lim="800000"/>
            <a:headEnd/>
            <a:tailEnd/>
          </a:ln>
        </p:spPr>
        <p:txBody>
          <a:bodyPr wrap="none" anchor="ctr">
            <a:spAutoFit/>
          </a:bodyPr>
          <a:lstStyle/>
          <a:p>
            <a:pPr algn="ctr">
              <a:buClr>
                <a:schemeClr val="tx1"/>
              </a:buClr>
              <a:buSzPct val="100000"/>
              <a:tabLst>
                <a:tab pos="457200" algn="l"/>
              </a:tabLst>
            </a:pPr>
            <a:r>
              <a:rPr lang="en-US" sz="1200" b="1"/>
              <a:t>Route Recovery Delay in MultihopLQI</a:t>
            </a:r>
          </a:p>
        </p:txBody>
      </p:sp>
      <p:pic>
        <p:nvPicPr>
          <p:cNvPr id="153608" name="Picture 27" descr="Figure 7 (a)"/>
          <p:cNvPicPr>
            <a:picLocks noChangeAspect="1" noChangeArrowheads="1"/>
          </p:cNvPicPr>
          <p:nvPr/>
        </p:nvPicPr>
        <p:blipFill>
          <a:blip r:embed="rId2"/>
          <a:srcRect/>
          <a:stretch>
            <a:fillRect/>
          </a:stretch>
        </p:blipFill>
        <p:spPr bwMode="auto">
          <a:xfrm>
            <a:off x="611560" y="3356992"/>
            <a:ext cx="3843337" cy="2827337"/>
          </a:xfrm>
          <a:prstGeom prst="rect">
            <a:avLst/>
          </a:prstGeom>
          <a:noFill/>
          <a:ln w="9525">
            <a:noFill/>
            <a:miter lim="800000"/>
            <a:headEnd/>
            <a:tailEnd/>
          </a:ln>
        </p:spPr>
      </p:pic>
      <p:pic>
        <p:nvPicPr>
          <p:cNvPr id="153609" name="Picture 28" descr="Figure 7 (b)"/>
          <p:cNvPicPr>
            <a:picLocks noChangeAspect="1" noChangeArrowheads="1"/>
          </p:cNvPicPr>
          <p:nvPr/>
        </p:nvPicPr>
        <p:blipFill>
          <a:blip r:embed="rId3"/>
          <a:srcRect/>
          <a:stretch>
            <a:fillRect/>
          </a:stretch>
        </p:blipFill>
        <p:spPr bwMode="auto">
          <a:xfrm>
            <a:off x="4644008" y="3429000"/>
            <a:ext cx="3816350" cy="282733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GB" smtClean="0"/>
              <a:t>12th Dec 2010</a:t>
            </a:r>
            <a:endParaRPr lang="en-US"/>
          </a:p>
        </p:txBody>
      </p:sp>
      <p:sp>
        <p:nvSpPr>
          <p:cNvPr id="3" name="Footer Placeholder 2"/>
          <p:cNvSpPr>
            <a:spLocks noGrp="1"/>
          </p:cNvSpPr>
          <p:nvPr>
            <p:ph type="ftr" sz="quarter" idx="11"/>
          </p:nvPr>
        </p:nvSpPr>
        <p:spPr/>
        <p:txBody>
          <a:bodyPr/>
          <a:lstStyle/>
          <a:p>
            <a:pPr>
              <a:defRPr/>
            </a:pPr>
            <a:r>
              <a:rPr lang="en-US" dirty="0" smtClean="0"/>
              <a:t>Dr. Kevin Lee, </a:t>
            </a:r>
            <a:r>
              <a:rPr lang="en-US" dirty="0" err="1" smtClean="0"/>
              <a:t>TrustCOM</a:t>
            </a:r>
            <a:r>
              <a:rPr lang="en-US" dirty="0" smtClean="0"/>
              <a:t> 2010</a:t>
            </a:r>
            <a:endParaRPr lang="en-US" dirty="0"/>
          </a:p>
        </p:txBody>
      </p:sp>
      <p:sp>
        <p:nvSpPr>
          <p:cNvPr id="4" name="Slide Number Placeholder 3"/>
          <p:cNvSpPr>
            <a:spLocks noGrp="1"/>
          </p:cNvSpPr>
          <p:nvPr>
            <p:ph type="sldNum" sz="quarter" idx="12"/>
          </p:nvPr>
        </p:nvSpPr>
        <p:spPr/>
        <p:txBody>
          <a:bodyPr/>
          <a:lstStyle/>
          <a:p>
            <a:pPr>
              <a:defRPr/>
            </a:pPr>
            <a:fld id="{84632A38-660F-42EE-9308-FD508DAB628A}" type="slidenum">
              <a:rPr lang="en-US" smtClean="0"/>
              <a:pPr>
                <a:defRPr/>
              </a:pPr>
              <a:t>15</a:t>
            </a:fld>
            <a:endParaRPr lang="en-US"/>
          </a:p>
        </p:txBody>
      </p:sp>
    </p:spTree>
    <p:extLst>
      <p:ext uri="{BB962C8B-B14F-4D97-AF65-F5344CB8AC3E}">
        <p14:creationId xmlns:p14="http://schemas.microsoft.com/office/powerpoint/2010/main" val="29519963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85AAA288-CBB1-456F-87AB-019D829C4A0F}" type="slidenum">
              <a:rPr lang="en-US" sz="1400">
                <a:cs typeface="+mn-cs"/>
              </a:rPr>
              <a:pPr algn="r">
                <a:defRPr/>
              </a:pPr>
              <a:t>16</a:t>
            </a:fld>
            <a:endParaRPr lang="en-US" sz="1400">
              <a:cs typeface="+mn-cs"/>
            </a:endParaRPr>
          </a:p>
        </p:txBody>
      </p:sp>
      <p:sp>
        <p:nvSpPr>
          <p:cNvPr id="126996" name="Rectangle 7"/>
          <p:cNvSpPr>
            <a:spLocks noChangeArrowheads="1"/>
          </p:cNvSpPr>
          <p:nvPr/>
        </p:nvSpPr>
        <p:spPr bwMode="auto">
          <a:xfrm>
            <a:off x="2555875" y="333375"/>
            <a:ext cx="6408738" cy="998538"/>
          </a:xfrm>
          <a:prstGeom prst="rect">
            <a:avLst/>
          </a:prstGeom>
          <a:noFill/>
          <a:ln w="9525">
            <a:noFill/>
            <a:round/>
            <a:headEnd/>
            <a:tailEnd/>
          </a:ln>
        </p:spPr>
        <p:txBody>
          <a:bodyPr lIns="90000" tIns="46800" rIns="90000" bIns="46800" anchor="ctr"/>
          <a:lstStyle/>
          <a:p>
            <a: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b="1">
                <a:solidFill>
                  <a:srgbClr val="FF9933"/>
                </a:solidFill>
              </a:rPr>
              <a:t>Experimental Observations</a:t>
            </a:r>
            <a:r>
              <a:rPr lang="en-AU" sz="3200">
                <a:solidFill>
                  <a:srgbClr val="FF9933"/>
                </a:solidFill>
              </a:rPr>
              <a:t> </a:t>
            </a:r>
            <a:r>
              <a:rPr lang="en-AU" sz="2000">
                <a:solidFill>
                  <a:srgbClr val="FF9933"/>
                </a:solidFill>
              </a:rPr>
              <a:t>(Cont.)</a:t>
            </a:r>
            <a:r>
              <a:rPr lang="en-AU" sz="2000">
                <a:solidFill>
                  <a:schemeClr val="bg1"/>
                </a:solidFill>
              </a:rPr>
              <a:t/>
            </a:r>
            <a:br>
              <a:rPr lang="en-AU" sz="2000">
                <a:solidFill>
                  <a:schemeClr val="bg1"/>
                </a:solidFill>
              </a:rPr>
            </a:br>
            <a:endParaRPr lang="en-AU" sz="2000">
              <a:solidFill>
                <a:schemeClr val="bg1"/>
              </a:solidFill>
            </a:endParaRPr>
          </a:p>
        </p:txBody>
      </p:sp>
      <p:sp>
        <p:nvSpPr>
          <p:cNvPr id="126997" name="Content Placeholder 2"/>
          <p:cNvSpPr>
            <a:spLocks/>
          </p:cNvSpPr>
          <p:nvPr/>
        </p:nvSpPr>
        <p:spPr bwMode="auto">
          <a:xfrm>
            <a:off x="395288" y="1341438"/>
            <a:ext cx="7777162" cy="4318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Char char="v"/>
            </a:pPr>
            <a:r>
              <a:rPr lang="en-US" sz="2000" b="1"/>
              <a:t>Packet Delivery Cost </a:t>
            </a:r>
          </a:p>
        </p:txBody>
      </p:sp>
      <p:sp>
        <p:nvSpPr>
          <p:cNvPr id="126998" name="Rectangle 21"/>
          <p:cNvSpPr>
            <a:spLocks noChangeArrowheads="1"/>
          </p:cNvSpPr>
          <p:nvPr/>
        </p:nvSpPr>
        <p:spPr bwMode="auto">
          <a:xfrm>
            <a:off x="684213" y="1773238"/>
            <a:ext cx="7848600" cy="2592387"/>
          </a:xfrm>
          <a:prstGeom prst="rect">
            <a:avLst/>
          </a:prstGeom>
          <a:noFill/>
          <a:ln w="9525">
            <a:noFill/>
            <a:round/>
            <a:headEnd/>
            <a:tailEnd/>
          </a:ln>
        </p:spPr>
        <p:txBody>
          <a:bodyPr lIns="0" tIns="0" rIns="0" bIns="0"/>
          <a:lstStyle/>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a:t>Over long run, the proposed scheme broadcasts fewer route/control messages as a result of minimising route message transmissions using adaptive beaconing.</a:t>
            </a:r>
            <a:r>
              <a:rPr lang="en-AU"/>
              <a:t> This leads to</a:t>
            </a:r>
            <a:r>
              <a:rPr lang="en-US"/>
              <a:t> less energy consumed for route messages transmissions required for delivering data packets successfully towards the sink. </a:t>
            </a:r>
          </a:p>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endParaRPr lang="en-US"/>
          </a:p>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a:t>To estimate the average amount of energy consumed by relay sensor nodes for delivering a data packet towards the base station, the packet delivery cost is used as a routing overhead metric. </a:t>
            </a:r>
            <a:endParaRPr lang="en-AU"/>
          </a:p>
        </p:txBody>
      </p:sp>
      <p:graphicFrame>
        <p:nvGraphicFramePr>
          <p:cNvPr id="126994" name="Object 18"/>
          <p:cNvGraphicFramePr>
            <a:graphicFrameLocks noChangeAspect="1"/>
          </p:cNvGraphicFramePr>
          <p:nvPr/>
        </p:nvGraphicFramePr>
        <p:xfrm>
          <a:off x="1763713" y="4508500"/>
          <a:ext cx="5616575" cy="595313"/>
        </p:xfrm>
        <a:graphic>
          <a:graphicData uri="http://schemas.openxmlformats.org/presentationml/2006/ole">
            <mc:AlternateContent xmlns:mc="http://schemas.openxmlformats.org/markup-compatibility/2006">
              <mc:Choice xmlns:v="urn:schemas-microsoft-com:vml" Requires="v">
                <p:oleObj spid="_x0000_s11323" name="Equation" r:id="rId3" imgW="3225600" imgH="380880" progId="Equation.3">
                  <p:embed/>
                </p:oleObj>
              </mc:Choice>
              <mc:Fallback>
                <p:oleObj name="Equation" r:id="rId3" imgW="322560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4508500"/>
                        <a:ext cx="5616575"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smtClean="0"/>
              <a:t>12th Dec 2010</a:t>
            </a:r>
            <a:endParaRPr lang="en-US"/>
          </a:p>
        </p:txBody>
      </p:sp>
      <p:sp>
        <p:nvSpPr>
          <p:cNvPr id="3" name="Footer Placeholder 2"/>
          <p:cNvSpPr>
            <a:spLocks noGrp="1"/>
          </p:cNvSpPr>
          <p:nvPr>
            <p:ph type="ftr" sz="quarter" idx="11"/>
          </p:nvPr>
        </p:nvSpPr>
        <p:spPr/>
        <p:txBody>
          <a:bodyPr/>
          <a:lstStyle/>
          <a:p>
            <a:pPr>
              <a:defRPr/>
            </a:pPr>
            <a:r>
              <a:rPr lang="en-US" smtClean="0"/>
              <a:t>Dr. Kevin Lee, TrustCOM 2010</a:t>
            </a:r>
            <a:endParaRPr lang="en-US"/>
          </a:p>
        </p:txBody>
      </p:sp>
      <p:sp>
        <p:nvSpPr>
          <p:cNvPr id="4" name="Slide Number Placeholder 3"/>
          <p:cNvSpPr>
            <a:spLocks noGrp="1"/>
          </p:cNvSpPr>
          <p:nvPr>
            <p:ph type="sldNum" sz="quarter" idx="12"/>
          </p:nvPr>
        </p:nvSpPr>
        <p:spPr/>
        <p:txBody>
          <a:bodyPr/>
          <a:lstStyle/>
          <a:p>
            <a:pPr>
              <a:defRPr/>
            </a:pPr>
            <a:fld id="{84632A38-660F-42EE-9308-FD508DAB628A}" type="slidenum">
              <a:rPr lang="en-US" smtClean="0"/>
              <a:pPr>
                <a:defRPr/>
              </a:pPr>
              <a:t>16</a:t>
            </a:fld>
            <a:endParaRPr lang="en-US"/>
          </a:p>
        </p:txBody>
      </p:sp>
    </p:spTree>
    <p:extLst>
      <p:ext uri="{BB962C8B-B14F-4D97-AF65-F5344CB8AC3E}">
        <p14:creationId xmlns:p14="http://schemas.microsoft.com/office/powerpoint/2010/main" val="31528790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3"/>
          <p:cNvSpPr>
            <a:spLocks noGrp="1" noChangeArrowheads="1"/>
          </p:cNvSpPr>
          <p:nvPr>
            <p:ph type="body" idx="1"/>
          </p:nvPr>
        </p:nvSpPr>
        <p:spPr>
          <a:xfrm>
            <a:off x="457200" y="1916113"/>
            <a:ext cx="8229600" cy="1008062"/>
          </a:xfrm>
        </p:spPr>
        <p:txBody>
          <a:bodyPr/>
          <a:lstStyle/>
          <a:p>
            <a:pPr>
              <a:buFont typeface="Wingdings" pitchFamily="2" charset="2"/>
              <a:buNone/>
            </a:pPr>
            <a:r>
              <a:rPr lang="en-AU" smtClean="0"/>
              <a:t>     </a:t>
            </a:r>
          </a:p>
        </p:txBody>
      </p:sp>
      <p:sp>
        <p:nvSpPr>
          <p:cNvPr id="155650" name="Rectangle 7"/>
          <p:cNvSpPr>
            <a:spLocks noChangeArrowheads="1"/>
          </p:cNvSpPr>
          <p:nvPr/>
        </p:nvSpPr>
        <p:spPr bwMode="auto">
          <a:xfrm>
            <a:off x="2555875" y="333375"/>
            <a:ext cx="6408738" cy="998538"/>
          </a:xfrm>
          <a:prstGeom prst="rect">
            <a:avLst/>
          </a:prstGeom>
          <a:noFill/>
          <a:ln w="9525">
            <a:noFill/>
            <a:round/>
            <a:headEnd/>
            <a:tailEnd/>
          </a:ln>
        </p:spPr>
        <p:txBody>
          <a:bodyPr lIns="90000" tIns="46800" rIns="90000" bIns="46800" anchor="ctr"/>
          <a:lstStyle/>
          <a:p>
            <a: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b="1">
                <a:solidFill>
                  <a:srgbClr val="FF9933"/>
                </a:solidFill>
              </a:rPr>
              <a:t>Simulations Results</a:t>
            </a:r>
            <a:r>
              <a:rPr lang="en-AU" sz="2000">
                <a:solidFill>
                  <a:schemeClr val="bg1"/>
                </a:solidFill>
              </a:rPr>
              <a:t/>
            </a:r>
            <a:br>
              <a:rPr lang="en-AU" sz="2000">
                <a:solidFill>
                  <a:schemeClr val="bg1"/>
                </a:solidFill>
              </a:rPr>
            </a:br>
            <a:endParaRPr lang="en-AU" sz="2000">
              <a:solidFill>
                <a:schemeClr val="bg1"/>
              </a:solidFill>
            </a:endParaRPr>
          </a:p>
        </p:txBody>
      </p:sp>
      <p:sp>
        <p:nvSpPr>
          <p:cNvPr id="155651" name="Content Placeholder 2"/>
          <p:cNvSpPr>
            <a:spLocks/>
          </p:cNvSpPr>
          <p:nvPr/>
        </p:nvSpPr>
        <p:spPr bwMode="auto">
          <a:xfrm>
            <a:off x="395288" y="1341438"/>
            <a:ext cx="7777162" cy="4318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Char char="v"/>
            </a:pPr>
            <a:r>
              <a:rPr lang="en-US" sz="2000" b="1"/>
              <a:t>Functional Network Lifetime </a:t>
            </a:r>
          </a:p>
        </p:txBody>
      </p:sp>
      <p:sp>
        <p:nvSpPr>
          <p:cNvPr id="155652" name="Rectangle 21"/>
          <p:cNvSpPr>
            <a:spLocks noChangeArrowheads="1"/>
          </p:cNvSpPr>
          <p:nvPr/>
        </p:nvSpPr>
        <p:spPr bwMode="auto">
          <a:xfrm>
            <a:off x="611188" y="1916113"/>
            <a:ext cx="8208962" cy="792162"/>
          </a:xfrm>
          <a:prstGeom prst="rect">
            <a:avLst/>
          </a:prstGeom>
          <a:noFill/>
          <a:ln w="9525">
            <a:noFill/>
            <a:round/>
            <a:headEnd/>
            <a:tailEnd/>
          </a:ln>
        </p:spPr>
        <p:txBody>
          <a:bodyPr lIns="0" tIns="0" rIns="0" bIns="0"/>
          <a:lstStyle/>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a:t>Due to the low volume of control and data packets transmitted throughout the network, the proposed scheme results in a slower and a more graceful linear degradation of the network lifetime. </a:t>
            </a:r>
            <a:endParaRPr lang="en-US"/>
          </a:p>
          <a:p>
            <a:pPr marL="260350" indent="-260350" defTabSz="449263" eaLnBrk="0" hangingPunct="0">
              <a:lnSpc>
                <a:spcPct val="92000"/>
              </a:lnSpc>
              <a:spcBef>
                <a:spcPct val="20000"/>
              </a:spcBef>
              <a:buClr>
                <a:schemeClr val="tx2"/>
              </a:buClr>
              <a:buFont typeface="Verdana" pitchFamily="34" charset="0"/>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endParaRPr lang="en-AU"/>
          </a:p>
        </p:txBody>
      </p:sp>
      <p:sp>
        <p:nvSpPr>
          <p:cNvPr id="6" name="Slide Number Placeholder 5"/>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8378C48C-BBCD-4560-A16E-E092FF9370F4}" type="slidenum">
              <a:rPr lang="en-US" sz="1400">
                <a:cs typeface="+mn-cs"/>
              </a:rPr>
              <a:pPr algn="r">
                <a:defRPr/>
              </a:pPr>
              <a:t>17</a:t>
            </a:fld>
            <a:endParaRPr lang="en-US" sz="1400">
              <a:cs typeface="+mn-cs"/>
            </a:endParaRPr>
          </a:p>
        </p:txBody>
      </p:sp>
      <p:pic>
        <p:nvPicPr>
          <p:cNvPr id="155654" name="Picture 8"/>
          <p:cNvPicPr>
            <a:picLocks noChangeAspect="1" noChangeArrowheads="1"/>
          </p:cNvPicPr>
          <p:nvPr/>
        </p:nvPicPr>
        <p:blipFill>
          <a:blip r:embed="rId2"/>
          <a:srcRect/>
          <a:stretch>
            <a:fillRect/>
          </a:stretch>
        </p:blipFill>
        <p:spPr bwMode="auto">
          <a:xfrm>
            <a:off x="2771775" y="2852738"/>
            <a:ext cx="4176713" cy="3535362"/>
          </a:xfrm>
          <a:prstGeom prst="rect">
            <a:avLst/>
          </a:prstGeom>
          <a:noFill/>
          <a:ln w="9525">
            <a:noFill/>
            <a:miter lim="800000"/>
            <a:headEnd/>
            <a:tailEnd/>
          </a:ln>
        </p:spPr>
      </p:pic>
      <p:sp>
        <p:nvSpPr>
          <p:cNvPr id="2" name="Date Placeholder 1"/>
          <p:cNvSpPr>
            <a:spLocks noGrp="1"/>
          </p:cNvSpPr>
          <p:nvPr>
            <p:ph type="dt" sz="half" idx="2"/>
          </p:nvPr>
        </p:nvSpPr>
        <p:spPr/>
        <p:txBody>
          <a:bodyPr/>
          <a:lstStyle/>
          <a:p>
            <a:r>
              <a:rPr lang="en-GB" smtClean="0"/>
              <a:t>12th Dec 2010</a:t>
            </a:r>
            <a:endParaRPr lang="en-US" dirty="0"/>
          </a:p>
        </p:txBody>
      </p:sp>
      <p:sp>
        <p:nvSpPr>
          <p:cNvPr id="3" name="Footer Placeholder 2"/>
          <p:cNvSpPr>
            <a:spLocks noGrp="1"/>
          </p:cNvSpPr>
          <p:nvPr>
            <p:ph type="ftr" sz="quarter" idx="3"/>
          </p:nvPr>
        </p:nvSpPr>
        <p:spPr/>
        <p:txBody>
          <a:bodyPr/>
          <a:lstStyle/>
          <a:p>
            <a:r>
              <a:rPr lang="en-US" smtClean="0"/>
              <a:t>Dr. Kevin Lee, TrustCOM 2010</a:t>
            </a:r>
            <a:endParaRPr lang="en-US"/>
          </a:p>
        </p:txBody>
      </p:sp>
      <p:sp>
        <p:nvSpPr>
          <p:cNvPr id="4" name="Slide Number Placeholder 3"/>
          <p:cNvSpPr>
            <a:spLocks noGrp="1"/>
          </p:cNvSpPr>
          <p:nvPr>
            <p:ph type="sldNum" sz="quarter" idx="4"/>
          </p:nvPr>
        </p:nvSpPr>
        <p:spPr/>
        <p:txBody>
          <a:bodyPr/>
          <a:lstStyle/>
          <a:p>
            <a:fld id="{B3F4F1E8-EC8D-B04D-B431-5C564326A333}" type="slidenum">
              <a:rPr lang="en-US" smtClean="0"/>
              <a:pPr/>
              <a:t>17</a:t>
            </a:fld>
            <a:endParaRPr lang="en-US"/>
          </a:p>
        </p:txBody>
      </p:sp>
    </p:spTree>
    <p:extLst>
      <p:ext uri="{BB962C8B-B14F-4D97-AF65-F5344CB8AC3E}">
        <p14:creationId xmlns:p14="http://schemas.microsoft.com/office/powerpoint/2010/main" val="173206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body" idx="1"/>
          </p:nvPr>
        </p:nvSpPr>
        <p:spPr>
          <a:xfrm>
            <a:off x="457200" y="1916113"/>
            <a:ext cx="8229600" cy="1008062"/>
          </a:xfrm>
        </p:spPr>
        <p:txBody>
          <a:bodyPr/>
          <a:lstStyle/>
          <a:p>
            <a:pPr>
              <a:buFont typeface="Wingdings" pitchFamily="2" charset="2"/>
              <a:buNone/>
            </a:pPr>
            <a:r>
              <a:rPr lang="en-AU" smtClean="0"/>
              <a:t>     </a:t>
            </a:r>
          </a:p>
        </p:txBody>
      </p:sp>
      <p:sp>
        <p:nvSpPr>
          <p:cNvPr id="156674" name="Rectangle 7"/>
          <p:cNvSpPr>
            <a:spLocks noChangeArrowheads="1"/>
          </p:cNvSpPr>
          <p:nvPr/>
        </p:nvSpPr>
        <p:spPr bwMode="auto">
          <a:xfrm>
            <a:off x="2555875" y="333375"/>
            <a:ext cx="6408738" cy="998538"/>
          </a:xfrm>
          <a:prstGeom prst="rect">
            <a:avLst/>
          </a:prstGeom>
          <a:noFill/>
          <a:ln w="9525">
            <a:noFill/>
            <a:round/>
            <a:headEnd/>
            <a:tailEnd/>
          </a:ln>
        </p:spPr>
        <p:txBody>
          <a:bodyPr lIns="90000" tIns="46800" rIns="90000" bIns="46800" anchor="ctr"/>
          <a:lstStyle/>
          <a:p>
            <a: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3200" b="1">
                <a:solidFill>
                  <a:srgbClr val="FF9933"/>
                </a:solidFill>
              </a:rPr>
              <a:t>Simulations Results </a:t>
            </a:r>
            <a:r>
              <a:rPr lang="en-AU">
                <a:solidFill>
                  <a:srgbClr val="FF9933"/>
                </a:solidFill>
              </a:rPr>
              <a:t>(Cont.)</a:t>
            </a:r>
            <a:r>
              <a:rPr lang="en-AU"/>
              <a:t> </a:t>
            </a:r>
            <a:r>
              <a:rPr lang="en-AU" sz="2000">
                <a:solidFill>
                  <a:schemeClr val="bg1"/>
                </a:solidFill>
              </a:rPr>
              <a:t/>
            </a:r>
            <a:br>
              <a:rPr lang="en-AU" sz="2000">
                <a:solidFill>
                  <a:schemeClr val="bg1"/>
                </a:solidFill>
              </a:rPr>
            </a:br>
            <a:endParaRPr lang="en-AU" sz="2000">
              <a:solidFill>
                <a:schemeClr val="bg1"/>
              </a:solidFill>
            </a:endParaRPr>
          </a:p>
        </p:txBody>
      </p:sp>
      <p:sp>
        <p:nvSpPr>
          <p:cNvPr id="156675" name="Content Placeholder 2"/>
          <p:cNvSpPr>
            <a:spLocks/>
          </p:cNvSpPr>
          <p:nvPr/>
        </p:nvSpPr>
        <p:spPr bwMode="auto">
          <a:xfrm>
            <a:off x="395288" y="1341438"/>
            <a:ext cx="7777162" cy="4318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Char char="v"/>
            </a:pPr>
            <a:r>
              <a:rPr lang="en-US" sz="2000" b="1"/>
              <a:t>Average Dissipated Energy </a:t>
            </a:r>
          </a:p>
        </p:txBody>
      </p:sp>
      <p:sp>
        <p:nvSpPr>
          <p:cNvPr id="156676" name="Rectangle 21"/>
          <p:cNvSpPr>
            <a:spLocks noChangeArrowheads="1"/>
          </p:cNvSpPr>
          <p:nvPr/>
        </p:nvSpPr>
        <p:spPr bwMode="auto">
          <a:xfrm>
            <a:off x="611188" y="1916113"/>
            <a:ext cx="8208962" cy="792162"/>
          </a:xfrm>
          <a:prstGeom prst="rect">
            <a:avLst/>
          </a:prstGeom>
          <a:noFill/>
          <a:ln w="9525">
            <a:noFill/>
            <a:round/>
            <a:headEnd/>
            <a:tailEnd/>
          </a:ln>
        </p:spPr>
        <p:txBody>
          <a:bodyPr lIns="0" tIns="0" rIns="0" bIns="0"/>
          <a:lstStyle/>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a:t>The proposed scheme dissipates less energy for the same number of source nodes. The energy dissipation increases gradually as the number of generating nodes grows.  </a:t>
            </a:r>
            <a:endParaRPr lang="en-US"/>
          </a:p>
          <a:p>
            <a:pPr marL="260350" indent="-260350" defTabSz="449263" eaLnBrk="0" hangingPunct="0">
              <a:lnSpc>
                <a:spcPct val="92000"/>
              </a:lnSpc>
              <a:spcBef>
                <a:spcPct val="20000"/>
              </a:spcBef>
              <a:buClr>
                <a:schemeClr val="tx2"/>
              </a:buClr>
              <a:buFont typeface="Verdana" pitchFamily="34" charset="0"/>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endParaRPr lang="en-AU"/>
          </a:p>
        </p:txBody>
      </p:sp>
      <p:sp>
        <p:nvSpPr>
          <p:cNvPr id="6" name="Slide Number Placeholder 5"/>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440E4B03-F877-4F3F-A7F1-FD3CA8D7AFE2}" type="slidenum">
              <a:rPr lang="en-US" sz="1400">
                <a:cs typeface="+mn-cs"/>
              </a:rPr>
              <a:pPr algn="r">
                <a:defRPr/>
              </a:pPr>
              <a:t>18</a:t>
            </a:fld>
            <a:endParaRPr lang="en-US" sz="1400">
              <a:cs typeface="+mn-cs"/>
            </a:endParaRPr>
          </a:p>
        </p:txBody>
      </p:sp>
      <p:pic>
        <p:nvPicPr>
          <p:cNvPr id="156678" name="Picture 8"/>
          <p:cNvPicPr>
            <a:picLocks noChangeAspect="1" noChangeArrowheads="1"/>
          </p:cNvPicPr>
          <p:nvPr/>
        </p:nvPicPr>
        <p:blipFill>
          <a:blip r:embed="rId2"/>
          <a:srcRect/>
          <a:stretch>
            <a:fillRect/>
          </a:stretch>
        </p:blipFill>
        <p:spPr bwMode="auto">
          <a:xfrm>
            <a:off x="2700338" y="2852738"/>
            <a:ext cx="4321175" cy="3541712"/>
          </a:xfrm>
          <a:prstGeom prst="rect">
            <a:avLst/>
          </a:prstGeom>
          <a:noFill/>
          <a:ln w="9525">
            <a:noFill/>
            <a:miter lim="800000"/>
            <a:headEnd/>
            <a:tailEnd/>
          </a:ln>
        </p:spPr>
      </p:pic>
      <p:sp>
        <p:nvSpPr>
          <p:cNvPr id="2" name="Date Placeholder 1"/>
          <p:cNvSpPr>
            <a:spLocks noGrp="1"/>
          </p:cNvSpPr>
          <p:nvPr>
            <p:ph type="dt" sz="half" idx="2"/>
          </p:nvPr>
        </p:nvSpPr>
        <p:spPr/>
        <p:txBody>
          <a:bodyPr/>
          <a:lstStyle/>
          <a:p>
            <a:r>
              <a:rPr lang="en-GB" smtClean="0"/>
              <a:t>12th Dec 2010</a:t>
            </a:r>
            <a:endParaRPr lang="en-US" dirty="0"/>
          </a:p>
        </p:txBody>
      </p:sp>
      <p:sp>
        <p:nvSpPr>
          <p:cNvPr id="3" name="Footer Placeholder 2"/>
          <p:cNvSpPr>
            <a:spLocks noGrp="1"/>
          </p:cNvSpPr>
          <p:nvPr>
            <p:ph type="ftr" sz="quarter" idx="3"/>
          </p:nvPr>
        </p:nvSpPr>
        <p:spPr/>
        <p:txBody>
          <a:bodyPr/>
          <a:lstStyle/>
          <a:p>
            <a:r>
              <a:rPr lang="en-US" smtClean="0"/>
              <a:t>Dr. Kevin Lee, TrustCOM 2010</a:t>
            </a:r>
            <a:endParaRPr lang="en-US"/>
          </a:p>
        </p:txBody>
      </p:sp>
      <p:sp>
        <p:nvSpPr>
          <p:cNvPr id="4" name="Slide Number Placeholder 3"/>
          <p:cNvSpPr>
            <a:spLocks noGrp="1"/>
          </p:cNvSpPr>
          <p:nvPr>
            <p:ph type="sldNum" sz="quarter" idx="4"/>
          </p:nvPr>
        </p:nvSpPr>
        <p:spPr/>
        <p:txBody>
          <a:bodyPr/>
          <a:lstStyle/>
          <a:p>
            <a:fld id="{B3F4F1E8-EC8D-B04D-B431-5C564326A333}" type="slidenum">
              <a:rPr lang="en-US" smtClean="0"/>
              <a:pPr/>
              <a:t>18</a:t>
            </a:fld>
            <a:endParaRPr lang="en-US"/>
          </a:p>
        </p:txBody>
      </p:sp>
    </p:spTree>
    <p:extLst>
      <p:ext uri="{BB962C8B-B14F-4D97-AF65-F5344CB8AC3E}">
        <p14:creationId xmlns:p14="http://schemas.microsoft.com/office/powerpoint/2010/main" val="361486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1043608" y="116632"/>
            <a:ext cx="6248400" cy="1096963"/>
          </a:xfrm>
        </p:spPr>
        <p:txBody>
          <a:bodyPr>
            <a:normAutofit fontScale="90000"/>
          </a:bodyPr>
          <a:lstStyle/>
          <a:p>
            <a:pPr algn="l" eaLnBrk="1" hangingPunct="1">
              <a:defRPr/>
            </a:pPr>
            <a:r>
              <a:rPr lang="en-US" sz="2800" b="1" dirty="0" smtClean="0">
                <a:solidFill>
                  <a:srgbClr val="FF9933"/>
                </a:solidFill>
                <a:effectLst>
                  <a:outerShdw blurRad="38100" dist="38100" dir="2700000" algn="tl">
                    <a:srgbClr val="C0C0C0"/>
                  </a:outerShdw>
                </a:effectLst>
              </a:rPr>
              <a:t>CONCLUSION AND FUTURE WORK</a:t>
            </a:r>
            <a:r>
              <a:rPr lang="en-US" sz="2000" b="1" dirty="0" smtClean="0">
                <a:solidFill>
                  <a:srgbClr val="FFC000"/>
                </a:solidFill>
                <a:effectLst>
                  <a:outerShdw blurRad="38100" dist="38100" dir="2700000" algn="tl">
                    <a:srgbClr val="C0C0C0"/>
                  </a:outerShdw>
                </a:effectLst>
              </a:rPr>
              <a:t> </a:t>
            </a:r>
            <a:r>
              <a:rPr lang="en-US" dirty="0" smtClean="0"/>
              <a:t/>
            </a:r>
            <a:br>
              <a:rPr lang="en-US" dirty="0" smtClean="0"/>
            </a:br>
            <a:endParaRPr lang="en-US" dirty="0" smtClean="0"/>
          </a:p>
        </p:txBody>
      </p:sp>
      <p:sp>
        <p:nvSpPr>
          <p:cNvPr id="5" name="Slide Number Placeholder 4"/>
          <p:cNvSpPr>
            <a:spLocks noGrp="1"/>
          </p:cNvSpPr>
          <p:nvPr>
            <p:ph type="sldNum" sz="quarter" idx="4294967295"/>
          </p:nvPr>
        </p:nvSpPr>
        <p:spPr>
          <a:xfrm>
            <a:off x="6553200" y="6400800"/>
            <a:ext cx="2133600" cy="320675"/>
          </a:xfrm>
          <a:prstGeom prst="rect">
            <a:avLst/>
          </a:prstGeom>
        </p:spPr>
        <p:txBody>
          <a:bodyPr/>
          <a:lstStyle/>
          <a:p>
            <a:pPr>
              <a:defRPr/>
            </a:pPr>
            <a:fld id="{3F98B1C0-3E10-4372-A57F-957A2B668CBD}" type="slidenum">
              <a:rPr lang="en-US" smtClean="0"/>
              <a:pPr>
                <a:defRPr/>
              </a:pPr>
              <a:t>19</a:t>
            </a:fld>
            <a:endParaRPr lang="en-US"/>
          </a:p>
        </p:txBody>
      </p:sp>
      <p:sp>
        <p:nvSpPr>
          <p:cNvPr id="157699" name="Content Placeholder 7"/>
          <p:cNvSpPr>
            <a:spLocks noGrp="1"/>
          </p:cNvSpPr>
          <p:nvPr>
            <p:ph idx="1"/>
          </p:nvPr>
        </p:nvSpPr>
        <p:spPr>
          <a:xfrm>
            <a:off x="323850" y="1412875"/>
            <a:ext cx="8280400" cy="3095625"/>
          </a:xfrm>
        </p:spPr>
        <p:txBody>
          <a:bodyPr/>
          <a:lstStyle/>
          <a:p>
            <a:pPr>
              <a:buFont typeface="Wingdings" pitchFamily="2" charset="2"/>
              <a:buNone/>
            </a:pPr>
            <a:r>
              <a:rPr lang="en-AU" sz="2400" b="1" dirty="0" smtClean="0"/>
              <a:t>Conclusion</a:t>
            </a:r>
          </a:p>
          <a:p>
            <a:r>
              <a:rPr lang="en-AU" sz="1800" dirty="0" smtClean="0"/>
              <a:t>Improved reliability and packet delivery</a:t>
            </a:r>
            <a:endParaRPr lang="en-US" sz="1800" dirty="0" smtClean="0"/>
          </a:p>
          <a:p>
            <a:r>
              <a:rPr lang="en-US" sz="1800" dirty="0" smtClean="0"/>
              <a:t>Improved energy usage and efficient utilization of sensor node’s resources</a:t>
            </a:r>
          </a:p>
          <a:p>
            <a:r>
              <a:rPr lang="en-US" sz="1800" dirty="0" smtClean="0"/>
              <a:t>Energy balance is beneficial for network lifetime extension</a:t>
            </a:r>
          </a:p>
          <a:p>
            <a:r>
              <a:rPr lang="en-US" sz="1800" dirty="0" smtClean="0"/>
              <a:t>It </a:t>
            </a:r>
            <a:r>
              <a:rPr lang="en-US" sz="1800" dirty="0" smtClean="0"/>
              <a:t>allows for adapting the amount of traffic to the fluctuations in network connectivity and energy expenditure</a:t>
            </a:r>
          </a:p>
        </p:txBody>
      </p:sp>
      <p:sp>
        <p:nvSpPr>
          <p:cNvPr id="157700" name="Content Placeholder 7"/>
          <p:cNvSpPr>
            <a:spLocks/>
          </p:cNvSpPr>
          <p:nvPr/>
        </p:nvSpPr>
        <p:spPr bwMode="auto">
          <a:xfrm>
            <a:off x="323528" y="4293096"/>
            <a:ext cx="8064500" cy="1296987"/>
          </a:xfrm>
          <a:prstGeom prst="rect">
            <a:avLst/>
          </a:prstGeom>
          <a:noFill/>
          <a:ln w="9525">
            <a:noFill/>
            <a:miter lim="800000"/>
            <a:headEnd/>
            <a:tailEnd/>
          </a:ln>
        </p:spPr>
        <p:txBody>
          <a:bodyPr/>
          <a:lstStyle/>
          <a:p>
            <a:pPr marL="342900" indent="-342900" eaLnBrk="0" hangingPunct="0">
              <a:spcBef>
                <a:spcPct val="20000"/>
              </a:spcBef>
              <a:buClr>
                <a:schemeClr val="tx2"/>
              </a:buClr>
              <a:buFont typeface="Wingdings" pitchFamily="2" charset="2"/>
              <a:buNone/>
            </a:pPr>
            <a:r>
              <a:rPr lang="en-AU" sz="2400" b="1" dirty="0"/>
              <a:t>Ongoing work</a:t>
            </a:r>
            <a:endParaRPr lang="en-AU" sz="2400" dirty="0"/>
          </a:p>
          <a:p>
            <a:pPr marL="342900" indent="-342900" eaLnBrk="0" hangingPunct="0">
              <a:spcBef>
                <a:spcPct val="20000"/>
              </a:spcBef>
              <a:buClr>
                <a:schemeClr val="tx2"/>
              </a:buClr>
              <a:buFont typeface="Wingdings" pitchFamily="2" charset="2"/>
              <a:buChar char="v"/>
            </a:pPr>
            <a:r>
              <a:rPr lang="en-US" dirty="0"/>
              <a:t>Comparisons with energy-aware routing protocols</a:t>
            </a:r>
          </a:p>
          <a:p>
            <a:pPr marL="342900" indent="-342900" eaLnBrk="0" hangingPunct="0">
              <a:spcBef>
                <a:spcPct val="20000"/>
              </a:spcBef>
              <a:buClr>
                <a:schemeClr val="tx2"/>
              </a:buClr>
              <a:buFont typeface="Wingdings" pitchFamily="2" charset="2"/>
              <a:buChar char="v"/>
            </a:pPr>
            <a:r>
              <a:rPr lang="en-US" dirty="0"/>
              <a:t>Adaptability to mobile wireless sensor networks</a:t>
            </a:r>
          </a:p>
        </p:txBody>
      </p:sp>
      <p:sp>
        <p:nvSpPr>
          <p:cNvPr id="2" name="Date Placeholder 1"/>
          <p:cNvSpPr>
            <a:spLocks noGrp="1"/>
          </p:cNvSpPr>
          <p:nvPr>
            <p:ph type="dt" sz="half" idx="2"/>
          </p:nvPr>
        </p:nvSpPr>
        <p:spPr/>
        <p:txBody>
          <a:bodyPr/>
          <a:lstStyle/>
          <a:p>
            <a:r>
              <a:rPr lang="en-GB" smtClean="0"/>
              <a:t>12th Dec 2010</a:t>
            </a:r>
            <a:endParaRPr lang="en-US" dirty="0"/>
          </a:p>
        </p:txBody>
      </p:sp>
      <p:sp>
        <p:nvSpPr>
          <p:cNvPr id="3" name="Footer Placeholder 2"/>
          <p:cNvSpPr>
            <a:spLocks noGrp="1"/>
          </p:cNvSpPr>
          <p:nvPr>
            <p:ph type="ftr" sz="quarter" idx="3"/>
          </p:nvPr>
        </p:nvSpPr>
        <p:spPr/>
        <p:txBody>
          <a:bodyPr/>
          <a:lstStyle/>
          <a:p>
            <a:r>
              <a:rPr lang="en-US" smtClean="0"/>
              <a:t>Dr. Kevin Lee, TrustCOM 2010</a:t>
            </a:r>
            <a:endParaRPr lang="en-US"/>
          </a:p>
        </p:txBody>
      </p:sp>
    </p:spTree>
    <p:extLst>
      <p:ext uri="{BB962C8B-B14F-4D97-AF65-F5344CB8AC3E}">
        <p14:creationId xmlns:p14="http://schemas.microsoft.com/office/powerpoint/2010/main" val="18170919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Topic Overview</a:t>
            </a:r>
            <a:endParaRPr lang="en-AU" dirty="0"/>
          </a:p>
        </p:txBody>
      </p:sp>
      <p:sp>
        <p:nvSpPr>
          <p:cNvPr id="3" name="Content Placeholder 2"/>
          <p:cNvSpPr>
            <a:spLocks noGrp="1"/>
          </p:cNvSpPr>
          <p:nvPr>
            <p:ph idx="1"/>
          </p:nvPr>
        </p:nvSpPr>
        <p:spPr>
          <a:xfrm>
            <a:off x="323528" y="1412777"/>
            <a:ext cx="8712968" cy="4248472"/>
          </a:xfrm>
        </p:spPr>
        <p:txBody>
          <a:bodyPr>
            <a:normAutofit fontScale="77500" lnSpcReduction="20000"/>
          </a:bodyPr>
          <a:lstStyle/>
          <a:p>
            <a:pPr marL="0" indent="0">
              <a:buNone/>
            </a:pPr>
            <a:r>
              <a:rPr lang="en-AU" dirty="0" smtClean="0"/>
              <a:t>How to trust routing in resource-constrained Wireless Sensor Networks</a:t>
            </a:r>
          </a:p>
          <a:p>
            <a:pPr marL="0" indent="0">
              <a:buNone/>
            </a:pPr>
            <a:endParaRPr lang="en-AU" dirty="0"/>
          </a:p>
          <a:p>
            <a:pPr marL="0" indent="0">
              <a:buNone/>
            </a:pPr>
            <a:r>
              <a:rPr lang="en-AU" dirty="0" smtClean="0"/>
              <a:t>Why </a:t>
            </a:r>
            <a:r>
              <a:rPr lang="en-AU" dirty="0" err="1" smtClean="0"/>
              <a:t>TrustCOM</a:t>
            </a:r>
            <a:r>
              <a:rPr lang="en-AU" dirty="0" smtClean="0"/>
              <a:t>?</a:t>
            </a:r>
          </a:p>
          <a:p>
            <a:pPr marL="0" indent="0">
              <a:buNone/>
            </a:pPr>
            <a:endParaRPr lang="en-AU" dirty="0"/>
          </a:p>
          <a:p>
            <a:pPr marL="0" indent="0">
              <a:buNone/>
            </a:pPr>
            <a:r>
              <a:rPr lang="en-AU" dirty="0" smtClean="0"/>
              <a:t>Trust isn’t just security – can be trusting the reliability of some medium</a:t>
            </a:r>
          </a:p>
          <a:p>
            <a:pPr marL="0" indent="0">
              <a:buNone/>
            </a:pPr>
            <a:endParaRPr lang="en-AU" dirty="0"/>
          </a:p>
          <a:p>
            <a:pPr marL="0" indent="0">
              <a:buNone/>
            </a:pPr>
            <a:r>
              <a:rPr lang="en-AU" dirty="0" smtClean="0"/>
              <a:t>In our context it is </a:t>
            </a:r>
            <a:r>
              <a:rPr lang="en-AU" dirty="0" smtClean="0"/>
              <a:t>also trusting a WSN to be reliable to support its applications</a:t>
            </a:r>
          </a:p>
          <a:p>
            <a:pPr marL="0" indent="0">
              <a:buNone/>
            </a:pPr>
            <a:endParaRPr lang="en-AU" dirty="0" smtClean="0"/>
          </a:p>
          <a:p>
            <a:pPr marL="0" indent="0">
              <a:buNone/>
            </a:pPr>
            <a:r>
              <a:rPr lang="en-AU" dirty="0" smtClean="0"/>
              <a:t>What does this mean for WSNs?</a:t>
            </a:r>
          </a:p>
          <a:p>
            <a:r>
              <a:rPr lang="en-AU" dirty="0" smtClean="0"/>
              <a:t>Energy efficiency</a:t>
            </a:r>
          </a:p>
          <a:p>
            <a:r>
              <a:rPr lang="en-AU" dirty="0" smtClean="0"/>
              <a:t>Minimising transmissions</a:t>
            </a:r>
          </a:p>
          <a:p>
            <a:r>
              <a:rPr lang="en-AU" dirty="0" smtClean="0"/>
              <a:t>Guaranteed transmissions</a:t>
            </a:r>
          </a:p>
        </p:txBody>
      </p:sp>
      <p:sp>
        <p:nvSpPr>
          <p:cNvPr id="4" name="Footer Placeholder 3"/>
          <p:cNvSpPr>
            <a:spLocks noGrp="1"/>
          </p:cNvSpPr>
          <p:nvPr>
            <p:ph type="ftr" sz="quarter" idx="3"/>
          </p:nvPr>
        </p:nvSpPr>
        <p:spPr/>
        <p:txBody>
          <a:bodyPr/>
          <a:lstStyle/>
          <a:p>
            <a:r>
              <a:rPr lang="en-US" dirty="0" smtClean="0"/>
              <a:t>Dr. Kevin Lee, NESEA 2010</a:t>
            </a:r>
            <a:endParaRPr lang="en-US" dirty="0"/>
          </a:p>
        </p:txBody>
      </p:sp>
      <p:sp>
        <p:nvSpPr>
          <p:cNvPr id="5" name="Date Placeholder 4"/>
          <p:cNvSpPr>
            <a:spLocks noGrp="1"/>
          </p:cNvSpPr>
          <p:nvPr>
            <p:ph type="dt" sz="half" idx="2"/>
          </p:nvPr>
        </p:nvSpPr>
        <p:spPr/>
        <p:txBody>
          <a:bodyPr/>
          <a:lstStyle/>
          <a:p>
            <a:r>
              <a:rPr lang="en-GB" smtClean="0"/>
              <a:t>25th Nov 2010</a:t>
            </a:r>
            <a:endParaRPr lang="en-US" dirty="0"/>
          </a:p>
        </p:txBody>
      </p:sp>
      <p:sp>
        <p:nvSpPr>
          <p:cNvPr id="6" name="Slide Number Placeholder 5"/>
          <p:cNvSpPr>
            <a:spLocks noGrp="1"/>
          </p:cNvSpPr>
          <p:nvPr>
            <p:ph type="sldNum" sz="quarter" idx="4"/>
          </p:nvPr>
        </p:nvSpPr>
        <p:spPr/>
        <p:txBody>
          <a:bodyPr/>
          <a:lstStyle/>
          <a:p>
            <a:fld id="{B3F4F1E8-EC8D-B04D-B431-5C564326A333}" type="slidenum">
              <a:rPr lang="en-US" smtClean="0"/>
              <a:pPr/>
              <a:t>2</a:t>
            </a:fld>
            <a:endParaRPr lang="en-US"/>
          </a:p>
        </p:txBody>
      </p:sp>
      <p:sp>
        <p:nvSpPr>
          <p:cNvPr id="12" name="TextBox 11"/>
          <p:cNvSpPr txBox="1"/>
          <p:nvPr/>
        </p:nvSpPr>
        <p:spPr>
          <a:xfrm>
            <a:off x="3131840" y="5661248"/>
            <a:ext cx="3854415" cy="400110"/>
          </a:xfrm>
          <a:prstGeom prst="rect">
            <a:avLst/>
          </a:prstGeom>
          <a:noFill/>
        </p:spPr>
        <p:txBody>
          <a:bodyPr wrap="none" rtlCol="0">
            <a:spAutoFit/>
          </a:bodyPr>
          <a:lstStyle/>
          <a:p>
            <a:r>
              <a:rPr lang="en-US" sz="2000" dirty="0" smtClean="0"/>
              <a:t>What is needed to meet this goals?</a:t>
            </a:r>
            <a:endParaRPr lang="en-US" sz="2000" dirty="0"/>
          </a:p>
        </p:txBody>
      </p:sp>
    </p:spTree>
    <p:extLst>
      <p:ext uri="{BB962C8B-B14F-4D97-AF65-F5344CB8AC3E}">
        <p14:creationId xmlns:p14="http://schemas.microsoft.com/office/powerpoint/2010/main" val="33916144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3068960"/>
            <a:ext cx="6840760" cy="808038"/>
          </a:xfrm>
        </p:spPr>
        <p:txBody>
          <a:bodyPr>
            <a:normAutofit fontScale="90000"/>
          </a:bodyPr>
          <a:lstStyle/>
          <a:p>
            <a:pPr algn="ctr"/>
            <a:r>
              <a:rPr lang="en-US" dirty="0" smtClean="0"/>
              <a:t>Any Questions</a:t>
            </a:r>
            <a:r>
              <a:rPr lang="en-US" dirty="0" smtClean="0"/>
              <a:t>?</a:t>
            </a:r>
            <a:br>
              <a:rPr lang="en-US" dirty="0" smtClean="0"/>
            </a:br>
            <a:r>
              <a:rPr lang="en-US" dirty="0"/>
              <a:t/>
            </a:r>
            <a:br>
              <a:rPr lang="en-US" dirty="0"/>
            </a:br>
            <a:r>
              <a:rPr lang="en-US" dirty="0" smtClean="0"/>
              <a:t/>
            </a:r>
            <a:br>
              <a:rPr lang="en-US" dirty="0" smtClean="0"/>
            </a:br>
            <a:r>
              <a:rPr lang="en-US" sz="2200" dirty="0" smtClean="0"/>
              <a:t>Primary Author:    </a:t>
            </a:r>
            <a:r>
              <a:rPr lang="en-US" sz="2200" dirty="0" err="1" smtClean="0"/>
              <a:t>Khaled</a:t>
            </a:r>
            <a:r>
              <a:rPr lang="en-US" sz="2200" dirty="0" smtClean="0"/>
              <a:t> </a:t>
            </a:r>
            <a:r>
              <a:rPr lang="en-US" sz="2200" dirty="0" err="1" smtClean="0"/>
              <a:t>Daabaj</a:t>
            </a:r>
            <a:r>
              <a:rPr lang="en-US" sz="2200" dirty="0" smtClean="0"/>
              <a:t/>
            </a:r>
            <a:br>
              <a:rPr lang="en-US" sz="2200" dirty="0" smtClean="0"/>
            </a:br>
            <a:r>
              <a:rPr lang="en-US" sz="2200" dirty="0" err="1" smtClean="0"/>
              <a:t>k.daabaj@Murdoch.edu.au</a:t>
            </a:r>
            <a:r>
              <a:rPr lang="en-US" sz="2200" dirty="0"/>
              <a:t/>
            </a:r>
            <a:br>
              <a:rPr lang="en-US" sz="2200" dirty="0"/>
            </a:br>
            <a:r>
              <a:rPr lang="en-US" sz="2200" dirty="0"/>
              <a:t/>
            </a:r>
            <a:br>
              <a:rPr lang="en-US" sz="2200" dirty="0"/>
            </a:br>
            <a:endParaRPr lang="en-US" sz="2200" dirty="0"/>
          </a:p>
        </p:txBody>
      </p:sp>
      <p:sp>
        <p:nvSpPr>
          <p:cNvPr id="2" name="Date Placeholder 1"/>
          <p:cNvSpPr>
            <a:spLocks noGrp="1"/>
          </p:cNvSpPr>
          <p:nvPr>
            <p:ph type="dt" sz="half" idx="2"/>
          </p:nvPr>
        </p:nvSpPr>
        <p:spPr/>
        <p:txBody>
          <a:bodyPr/>
          <a:lstStyle/>
          <a:p>
            <a:r>
              <a:rPr lang="en-GB" smtClean="0"/>
              <a:t>12th Dec 2010</a:t>
            </a:r>
            <a:endParaRPr lang="en-US" dirty="0"/>
          </a:p>
        </p:txBody>
      </p:sp>
      <p:sp>
        <p:nvSpPr>
          <p:cNvPr id="4" name="Footer Placeholder 3"/>
          <p:cNvSpPr>
            <a:spLocks noGrp="1"/>
          </p:cNvSpPr>
          <p:nvPr>
            <p:ph type="ftr" sz="quarter" idx="3"/>
          </p:nvPr>
        </p:nvSpPr>
        <p:spPr/>
        <p:txBody>
          <a:bodyPr/>
          <a:lstStyle/>
          <a:p>
            <a:r>
              <a:rPr lang="en-US" smtClean="0"/>
              <a:t>Dr. Kevin Lee, TrustCOM 2010</a:t>
            </a:r>
            <a:endParaRPr lang="en-US"/>
          </a:p>
        </p:txBody>
      </p:sp>
      <p:sp>
        <p:nvSpPr>
          <p:cNvPr id="5" name="Slide Number Placeholder 4"/>
          <p:cNvSpPr>
            <a:spLocks noGrp="1"/>
          </p:cNvSpPr>
          <p:nvPr>
            <p:ph type="sldNum" sz="quarter" idx="4"/>
          </p:nvPr>
        </p:nvSpPr>
        <p:spPr/>
        <p:txBody>
          <a:bodyPr/>
          <a:lstStyle/>
          <a:p>
            <a:fld id="{B3F4F1E8-EC8D-B04D-B431-5C564326A333}" type="slidenum">
              <a:rPr lang="en-US" smtClean="0"/>
              <a:pPr/>
              <a:t>20</a:t>
            </a:fld>
            <a:endParaRPr lang="en-US"/>
          </a:p>
        </p:txBody>
      </p:sp>
    </p:spTree>
    <p:extLst>
      <p:ext uri="{BB962C8B-B14F-4D97-AF65-F5344CB8AC3E}">
        <p14:creationId xmlns:p14="http://schemas.microsoft.com/office/powerpoint/2010/main" val="7335913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500812" cy="954088"/>
          </a:xfrm>
        </p:spPr>
        <p:txBody>
          <a:bodyPr/>
          <a:lstStyle/>
          <a:p>
            <a:pPr algn="l">
              <a:defRPr/>
            </a:pPr>
            <a:r>
              <a:rPr lang="fr-FR" sz="2000" b="1" dirty="0" smtClean="0">
                <a:solidFill>
                  <a:srgbClr val="FF9933"/>
                </a:solidFill>
                <a:effectLst>
                  <a:outerShdw blurRad="38100" dist="38100" dir="2700000" algn="tl">
                    <a:srgbClr val="C0C0C0"/>
                  </a:outerShdw>
                </a:effectLst>
              </a:rPr>
              <a:t>BACKGROUND </a:t>
            </a:r>
            <a:r>
              <a:rPr lang="fr-FR" dirty="0" smtClean="0">
                <a:solidFill>
                  <a:srgbClr val="FF9933"/>
                </a:solidFill>
              </a:rPr>
              <a:t/>
            </a:r>
            <a:br>
              <a:rPr lang="fr-FR" dirty="0" smtClean="0">
                <a:solidFill>
                  <a:srgbClr val="FF9933"/>
                </a:solidFill>
              </a:rPr>
            </a:br>
            <a:r>
              <a:rPr lang="fr-FR" b="1" dirty="0" smtClean="0">
                <a:solidFill>
                  <a:srgbClr val="FF9933"/>
                </a:solidFill>
              </a:rPr>
              <a:t>Wireless </a:t>
            </a:r>
            <a:r>
              <a:rPr lang="fr-FR" b="1" dirty="0" smtClean="0">
                <a:solidFill>
                  <a:srgbClr val="FF9933"/>
                </a:solidFill>
              </a:rPr>
              <a:t>Sensor’s</a:t>
            </a:r>
            <a:endParaRPr lang="en-US" b="1" dirty="0" smtClean="0">
              <a:solidFill>
                <a:srgbClr val="FF9933"/>
              </a:solidFill>
            </a:endParaRPr>
          </a:p>
        </p:txBody>
      </p:sp>
      <p:sp>
        <p:nvSpPr>
          <p:cNvPr id="6" name="Slide Number Placeholder 5"/>
          <p:cNvSpPr>
            <a:spLocks noGrp="1"/>
          </p:cNvSpPr>
          <p:nvPr>
            <p:ph type="sldNum" sz="quarter" idx="4294967295"/>
          </p:nvPr>
        </p:nvSpPr>
        <p:spPr>
          <a:xfrm>
            <a:off x="6553200" y="6400800"/>
            <a:ext cx="2133600" cy="320675"/>
          </a:xfrm>
          <a:prstGeom prst="rect">
            <a:avLst/>
          </a:prstGeom>
        </p:spPr>
        <p:txBody>
          <a:bodyPr/>
          <a:lstStyle/>
          <a:p>
            <a:pPr>
              <a:defRPr/>
            </a:pPr>
            <a:fld id="{F45324AF-FF28-4E36-ABF9-06C7A7767DE7}" type="slidenum">
              <a:rPr lang="en-US" smtClean="0"/>
              <a:pPr>
                <a:defRPr/>
              </a:pPr>
              <a:t>3</a:t>
            </a:fld>
            <a:endParaRPr lang="en-US" dirty="0"/>
          </a:p>
        </p:txBody>
      </p:sp>
      <p:sp>
        <p:nvSpPr>
          <p:cNvPr id="21507" name="Rectangle 3"/>
          <p:cNvSpPr txBox="1">
            <a:spLocks noChangeArrowheads="1"/>
          </p:cNvSpPr>
          <p:nvPr/>
        </p:nvSpPr>
        <p:spPr bwMode="auto">
          <a:xfrm>
            <a:off x="107504" y="1412776"/>
            <a:ext cx="4824660" cy="4751982"/>
          </a:xfrm>
          <a:prstGeom prst="rect">
            <a:avLst/>
          </a:prstGeom>
          <a:noFill/>
          <a:ln w="9525">
            <a:noFill/>
            <a:miter lim="800000"/>
            <a:headEnd/>
            <a:tailEnd/>
          </a:ln>
        </p:spPr>
        <p:txBody>
          <a:bodyPr>
            <a:normAutofit/>
          </a:bodyPr>
          <a:lstStyle/>
          <a:p>
            <a:pPr marL="285750" indent="-285750">
              <a:buFont typeface="Wingdings" charset="2"/>
              <a:buChar char="v"/>
            </a:pPr>
            <a:r>
              <a:rPr lang="en-US" sz="1600" dirty="0"/>
              <a:t>Provide a way to integrate environmental data into applications.</a:t>
            </a:r>
          </a:p>
          <a:p>
            <a:pPr marL="285750" indent="-285750">
              <a:buFont typeface="Wingdings" charset="2"/>
              <a:buChar char="v"/>
            </a:pPr>
            <a:r>
              <a:rPr lang="en-US" sz="1600" dirty="0"/>
              <a:t>Composed of ‘</a:t>
            </a:r>
            <a:r>
              <a:rPr lang="en-US" sz="1600" dirty="0">
                <a:solidFill>
                  <a:schemeClr val="accent4"/>
                </a:solidFill>
              </a:rPr>
              <a:t>motes</a:t>
            </a:r>
            <a:r>
              <a:rPr lang="en-US" sz="1600" dirty="0"/>
              <a:t>’: embedded computers with low-power radios and simple sensors.</a:t>
            </a:r>
          </a:p>
          <a:p>
            <a:pPr marL="342900" indent="-342900" defTabSz="449263">
              <a:lnSpc>
                <a:spcPct val="82000"/>
              </a:lnSpc>
              <a:buFont typeface="Wingdings" charset="2"/>
              <a:buChar char="v"/>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endParaRPr lang="en-US" sz="1600" dirty="0"/>
          </a:p>
          <a:p>
            <a:pPr marL="342900" indent="-342900" defTabSz="449263">
              <a:lnSpc>
                <a:spcPct val="82000"/>
              </a:lnSpc>
              <a:buFont typeface="Wingdings" charset="2"/>
              <a:buChar char="v"/>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600" dirty="0"/>
              <a:t>Wireless sensor nodes can</a:t>
            </a:r>
          </a:p>
          <a:p>
            <a:pPr marL="742950" lvl="1" indent="-285750" defTabSz="449263">
              <a:lnSpc>
                <a:spcPct val="82000"/>
              </a:lnSpc>
              <a:buFont typeface="Arial"/>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400" dirty="0">
                <a:solidFill>
                  <a:schemeClr val="tx2"/>
                </a:solidFill>
              </a:rPr>
              <a:t>Sense</a:t>
            </a:r>
            <a:r>
              <a:rPr lang="en-US" sz="1400" dirty="0">
                <a:solidFill>
                  <a:schemeClr val="accent2"/>
                </a:solidFill>
              </a:rPr>
              <a:t> </a:t>
            </a:r>
            <a:r>
              <a:rPr lang="en-US" sz="1400" dirty="0"/>
              <a:t>a physical phenomenon</a:t>
            </a:r>
          </a:p>
          <a:p>
            <a:pPr marL="742950" lvl="1" indent="-285750" defTabSz="449263">
              <a:lnSpc>
                <a:spcPct val="82000"/>
              </a:lnSpc>
              <a:buFont typeface="Arial"/>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400" dirty="0">
                <a:solidFill>
                  <a:schemeClr val="tx2"/>
                </a:solidFill>
              </a:rPr>
              <a:t>Process</a:t>
            </a:r>
            <a:r>
              <a:rPr lang="en-US" sz="1400" dirty="0"/>
              <a:t> the sensed values</a:t>
            </a:r>
          </a:p>
          <a:p>
            <a:pPr marL="742950" lvl="1" indent="-285750" defTabSz="449263">
              <a:lnSpc>
                <a:spcPct val="82000"/>
              </a:lnSpc>
              <a:buFont typeface="Arial"/>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400" dirty="0">
                <a:solidFill>
                  <a:schemeClr val="tx2"/>
                </a:solidFill>
              </a:rPr>
              <a:t>Communicate</a:t>
            </a:r>
            <a:r>
              <a:rPr lang="en-US" sz="1400" dirty="0"/>
              <a:t> the sensed values among neighbors</a:t>
            </a:r>
          </a:p>
          <a:p>
            <a:pPr marL="742950" lvl="1" indent="-285750" defTabSz="449263">
              <a:lnSpc>
                <a:spcPct val="82000"/>
              </a:lnSpc>
              <a:buFont typeface="Arial"/>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400" dirty="0">
                <a:solidFill>
                  <a:schemeClr val="tx2"/>
                </a:solidFill>
              </a:rPr>
              <a:t>Respond</a:t>
            </a:r>
            <a:r>
              <a:rPr lang="en-US" sz="1400" dirty="0">
                <a:solidFill>
                  <a:schemeClr val="accent2"/>
                </a:solidFill>
              </a:rPr>
              <a:t> </a:t>
            </a:r>
            <a:r>
              <a:rPr lang="en-US" sz="1400" dirty="0"/>
              <a:t>to physical phenomenon using actuators</a:t>
            </a:r>
          </a:p>
          <a:p>
            <a:pPr lvl="1" eaLnBrk="0" hangingPunct="0">
              <a:lnSpc>
                <a:spcPct val="90000"/>
              </a:lnSpc>
              <a:spcBef>
                <a:spcPct val="20000"/>
              </a:spcBef>
              <a:buClr>
                <a:schemeClr val="accent1"/>
              </a:buClr>
            </a:pPr>
            <a:endParaRPr lang="en-GB" sz="1400" dirty="0"/>
          </a:p>
          <a:p>
            <a:pPr marL="342900" lvl="1" indent="-342900" eaLnBrk="0" hangingPunct="0">
              <a:lnSpc>
                <a:spcPct val="90000"/>
              </a:lnSpc>
              <a:spcBef>
                <a:spcPct val="20000"/>
              </a:spcBef>
              <a:buClr>
                <a:schemeClr val="tx2"/>
              </a:buClr>
              <a:buFont typeface="Wingdings" pitchFamily="2" charset="2"/>
              <a:buChar char="v"/>
            </a:pPr>
            <a:r>
              <a:rPr lang="en-GB" sz="1600" dirty="0"/>
              <a:t>Constrained resources</a:t>
            </a:r>
          </a:p>
          <a:p>
            <a:pPr marL="742950" lvl="1" indent="-285750">
              <a:buFont typeface="Arial"/>
              <a:buChar char="•"/>
            </a:pPr>
            <a:r>
              <a:rPr lang="en-US" sz="1400" dirty="0"/>
              <a:t>CPU from 10MHz to 190MHz</a:t>
            </a:r>
          </a:p>
          <a:p>
            <a:pPr marL="742950" lvl="1" indent="-285750">
              <a:buFont typeface="Arial"/>
              <a:buChar char="•"/>
            </a:pPr>
            <a:r>
              <a:rPr lang="en-US" sz="1400" dirty="0"/>
              <a:t>RAM from 10KB to 512KB</a:t>
            </a:r>
          </a:p>
          <a:p>
            <a:pPr marL="742950" lvl="1" indent="-285750">
              <a:buFont typeface="Arial"/>
              <a:buChar char="•"/>
            </a:pPr>
            <a:r>
              <a:rPr lang="en-US" sz="1400" dirty="0"/>
              <a:t>Flash from 48KB to 4MB</a:t>
            </a:r>
          </a:p>
          <a:p>
            <a:pPr marL="742950" lvl="1" indent="-285750">
              <a:buFont typeface="Arial"/>
              <a:buChar char="•"/>
            </a:pPr>
            <a:r>
              <a:rPr lang="en-US" sz="1400" dirty="0"/>
              <a:t>Networking from 250kbps 802.15.4 up</a:t>
            </a:r>
            <a:r>
              <a:rPr lang="en-US" sz="1400" dirty="0" smtClean="0"/>
              <a:t>.</a:t>
            </a:r>
          </a:p>
          <a:p>
            <a:pPr lvl="1"/>
            <a:endParaRPr lang="en-US" sz="1400" dirty="0" smtClean="0"/>
          </a:p>
          <a:p>
            <a:pPr marL="285750" indent="-285750">
              <a:buFont typeface="Wingdings" charset="2"/>
              <a:buChar char="v"/>
            </a:pPr>
            <a:r>
              <a:rPr lang="en-US" sz="1400" dirty="0" smtClean="0"/>
              <a:t>For Wireless Sensors</a:t>
            </a:r>
          </a:p>
          <a:p>
            <a:pPr marL="742950" lvl="1" indent="-285750">
              <a:buFont typeface="Arial"/>
              <a:buChar char="•"/>
            </a:pPr>
            <a:r>
              <a:rPr lang="en-US" sz="1400" dirty="0" smtClean="0"/>
              <a:t>Energy conservation…</a:t>
            </a:r>
          </a:p>
          <a:p>
            <a:pPr lvl="1"/>
            <a:endParaRPr lang="en-US" sz="1400" dirty="0"/>
          </a:p>
        </p:txBody>
      </p:sp>
      <p:sp>
        <p:nvSpPr>
          <p:cNvPr id="3" name="Date Placeholder 2"/>
          <p:cNvSpPr>
            <a:spLocks noGrp="1"/>
          </p:cNvSpPr>
          <p:nvPr>
            <p:ph type="dt" sz="half" idx="2"/>
          </p:nvPr>
        </p:nvSpPr>
        <p:spPr/>
        <p:txBody>
          <a:bodyPr/>
          <a:lstStyle/>
          <a:p>
            <a:r>
              <a:rPr lang="en-GB" smtClean="0"/>
              <a:t>12th Dec 2010</a:t>
            </a:r>
            <a:endParaRPr lang="en-US" dirty="0"/>
          </a:p>
        </p:txBody>
      </p:sp>
      <p:sp>
        <p:nvSpPr>
          <p:cNvPr id="4" name="Footer Placeholder 3"/>
          <p:cNvSpPr>
            <a:spLocks noGrp="1"/>
          </p:cNvSpPr>
          <p:nvPr>
            <p:ph type="ftr" sz="quarter" idx="3"/>
          </p:nvPr>
        </p:nvSpPr>
        <p:spPr/>
        <p:txBody>
          <a:bodyPr/>
          <a:lstStyle/>
          <a:p>
            <a:r>
              <a:rPr lang="en-US" smtClean="0"/>
              <a:t>Dr. Kevin Lee, TrustCOM 2010</a:t>
            </a:r>
            <a:endParaRPr lang="en-US"/>
          </a:p>
        </p:txBody>
      </p:sp>
      <p:pic>
        <p:nvPicPr>
          <p:cNvPr id="8" name="Picture 23"/>
          <p:cNvPicPr>
            <a:picLocks noChangeAspect="1" noChangeArrowheads="1"/>
          </p:cNvPicPr>
          <p:nvPr/>
        </p:nvPicPr>
        <p:blipFill>
          <a:blip r:embed="rId2"/>
          <a:srcRect/>
          <a:stretch>
            <a:fillRect/>
          </a:stretch>
        </p:blipFill>
        <p:spPr bwMode="auto">
          <a:xfrm>
            <a:off x="5076056" y="1412776"/>
            <a:ext cx="3313112" cy="1581150"/>
          </a:xfrm>
          <a:prstGeom prst="rect">
            <a:avLst/>
          </a:prstGeom>
          <a:noFill/>
          <a:ln w="9525">
            <a:noFill/>
            <a:miter lim="800000"/>
            <a:headEnd/>
            <a:tailEnd/>
          </a:ln>
        </p:spPr>
      </p:pic>
      <p:pic>
        <p:nvPicPr>
          <p:cNvPr id="9" name="Picture 49"/>
          <p:cNvPicPr>
            <a:picLocks noChangeAspect="1" noChangeArrowheads="1"/>
          </p:cNvPicPr>
          <p:nvPr/>
        </p:nvPicPr>
        <p:blipFill>
          <a:blip r:embed="rId3"/>
          <a:srcRect/>
          <a:stretch>
            <a:fillRect/>
          </a:stretch>
        </p:blipFill>
        <p:spPr bwMode="auto">
          <a:xfrm>
            <a:off x="5796136" y="3068960"/>
            <a:ext cx="2376487" cy="1655763"/>
          </a:xfrm>
          <a:prstGeom prst="rect">
            <a:avLst/>
          </a:prstGeom>
          <a:noFill/>
          <a:ln w="9525">
            <a:noFill/>
            <a:miter lim="800000"/>
            <a:headEnd/>
            <a:tailEnd/>
          </a:ln>
        </p:spPr>
      </p:pic>
      <p:sp>
        <p:nvSpPr>
          <p:cNvPr id="5" name="TextBox 4"/>
          <p:cNvSpPr txBox="1"/>
          <p:nvPr/>
        </p:nvSpPr>
        <p:spPr>
          <a:xfrm>
            <a:off x="8383831" y="1988840"/>
            <a:ext cx="760169" cy="369332"/>
          </a:xfrm>
          <a:prstGeom prst="rect">
            <a:avLst/>
          </a:prstGeom>
          <a:noFill/>
        </p:spPr>
        <p:txBody>
          <a:bodyPr wrap="none" rtlCol="0">
            <a:spAutoFit/>
          </a:bodyPr>
          <a:lstStyle/>
          <a:p>
            <a:r>
              <a:rPr lang="en-US" dirty="0" smtClean="0"/>
              <a:t>Mica2</a:t>
            </a:r>
            <a:endParaRPr lang="en-US" dirty="0"/>
          </a:p>
        </p:txBody>
      </p:sp>
      <p:sp>
        <p:nvSpPr>
          <p:cNvPr id="11" name="TextBox 10"/>
          <p:cNvSpPr txBox="1"/>
          <p:nvPr/>
        </p:nvSpPr>
        <p:spPr>
          <a:xfrm>
            <a:off x="8358565" y="3717032"/>
            <a:ext cx="802548" cy="369332"/>
          </a:xfrm>
          <a:prstGeom prst="rect">
            <a:avLst/>
          </a:prstGeom>
          <a:noFill/>
        </p:spPr>
        <p:txBody>
          <a:bodyPr wrap="none" rtlCol="0">
            <a:spAutoFit/>
          </a:bodyPr>
          <a:lstStyle/>
          <a:p>
            <a:r>
              <a:rPr lang="en-US" dirty="0" err="1" smtClean="0"/>
              <a:t>TelosB</a:t>
            </a:r>
            <a:endParaRPr lang="en-US" dirty="0"/>
          </a:p>
        </p:txBody>
      </p:sp>
      <p:pic>
        <p:nvPicPr>
          <p:cNvPr id="12" name="Picture 11"/>
          <p:cNvPicPr>
            <a:picLocks noChangeAspect="1" noChangeArrowheads="1"/>
          </p:cNvPicPr>
          <p:nvPr/>
        </p:nvPicPr>
        <p:blipFill>
          <a:blip r:embed="rId4" cstate="print"/>
          <a:srcRect/>
          <a:stretch>
            <a:fillRect/>
          </a:stretch>
        </p:blipFill>
        <p:spPr bwMode="auto">
          <a:xfrm>
            <a:off x="5652120" y="4725144"/>
            <a:ext cx="2520280" cy="1674036"/>
          </a:xfrm>
          <a:prstGeom prst="rect">
            <a:avLst/>
          </a:prstGeom>
          <a:noFill/>
          <a:ln w="9525">
            <a:noFill/>
            <a:round/>
            <a:headEnd/>
            <a:tailEnd/>
          </a:ln>
          <a:effectLst/>
        </p:spPr>
      </p:pic>
      <p:sp>
        <p:nvSpPr>
          <p:cNvPr id="13" name="TextBox 12"/>
          <p:cNvSpPr txBox="1"/>
          <p:nvPr/>
        </p:nvSpPr>
        <p:spPr>
          <a:xfrm>
            <a:off x="8356057" y="5013176"/>
            <a:ext cx="760958" cy="646331"/>
          </a:xfrm>
          <a:prstGeom prst="rect">
            <a:avLst/>
          </a:prstGeom>
          <a:noFill/>
        </p:spPr>
        <p:txBody>
          <a:bodyPr wrap="none" rtlCol="0">
            <a:spAutoFit/>
          </a:bodyPr>
          <a:lstStyle/>
          <a:p>
            <a:r>
              <a:rPr lang="en-US" dirty="0" smtClean="0"/>
              <a:t>Atmel</a:t>
            </a:r>
          </a:p>
          <a:p>
            <a:r>
              <a:rPr lang="en-US" dirty="0" smtClean="0"/>
              <a:t>Raven</a:t>
            </a:r>
            <a:endParaRPr lang="en-US" dirty="0"/>
          </a:p>
        </p:txBody>
      </p:sp>
    </p:spTree>
    <p:extLst>
      <p:ext uri="{BB962C8B-B14F-4D97-AF65-F5344CB8AC3E}">
        <p14:creationId xmlns:p14="http://schemas.microsoft.com/office/powerpoint/2010/main" val="10733990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500812" cy="954088"/>
          </a:xfrm>
        </p:spPr>
        <p:txBody>
          <a:bodyPr/>
          <a:lstStyle/>
          <a:p>
            <a:pPr algn="l">
              <a:defRPr/>
            </a:pPr>
            <a:r>
              <a:rPr lang="fr-FR" sz="2000" b="1" dirty="0" smtClean="0">
                <a:solidFill>
                  <a:srgbClr val="FF9933"/>
                </a:solidFill>
                <a:effectLst>
                  <a:outerShdw blurRad="38100" dist="38100" dir="2700000" algn="tl">
                    <a:srgbClr val="C0C0C0"/>
                  </a:outerShdw>
                </a:effectLst>
              </a:rPr>
              <a:t>BACKGROUND </a:t>
            </a:r>
            <a:r>
              <a:rPr lang="fr-FR" dirty="0" smtClean="0">
                <a:solidFill>
                  <a:srgbClr val="FF9933"/>
                </a:solidFill>
              </a:rPr>
              <a:t/>
            </a:r>
            <a:br>
              <a:rPr lang="fr-FR" dirty="0" smtClean="0">
                <a:solidFill>
                  <a:srgbClr val="FF9933"/>
                </a:solidFill>
              </a:rPr>
            </a:br>
            <a:r>
              <a:rPr lang="fr-FR" b="1" dirty="0" smtClean="0">
                <a:solidFill>
                  <a:srgbClr val="FF9933"/>
                </a:solidFill>
              </a:rPr>
              <a:t>Wireless Sensor Networks</a:t>
            </a:r>
            <a:endParaRPr lang="en-US" b="1" dirty="0" smtClean="0">
              <a:solidFill>
                <a:srgbClr val="FF9933"/>
              </a:solidFill>
            </a:endParaRPr>
          </a:p>
        </p:txBody>
      </p:sp>
      <p:sp>
        <p:nvSpPr>
          <p:cNvPr id="6" name="Slide Number Placeholder 5"/>
          <p:cNvSpPr>
            <a:spLocks noGrp="1"/>
          </p:cNvSpPr>
          <p:nvPr>
            <p:ph type="sldNum" sz="quarter" idx="4294967295"/>
          </p:nvPr>
        </p:nvSpPr>
        <p:spPr>
          <a:xfrm>
            <a:off x="6553200" y="6400800"/>
            <a:ext cx="2133600" cy="320675"/>
          </a:xfrm>
          <a:prstGeom prst="rect">
            <a:avLst/>
          </a:prstGeom>
        </p:spPr>
        <p:txBody>
          <a:bodyPr/>
          <a:lstStyle/>
          <a:p>
            <a:pPr>
              <a:defRPr/>
            </a:pPr>
            <a:fld id="{F45324AF-FF28-4E36-ABF9-06C7A7767DE7}" type="slidenum">
              <a:rPr lang="en-US" smtClean="0"/>
              <a:pPr>
                <a:defRPr/>
              </a:pPr>
              <a:t>4</a:t>
            </a:fld>
            <a:endParaRPr lang="en-US" dirty="0"/>
          </a:p>
        </p:txBody>
      </p:sp>
      <p:sp>
        <p:nvSpPr>
          <p:cNvPr id="21507" name="Rectangle 3"/>
          <p:cNvSpPr txBox="1">
            <a:spLocks noChangeArrowheads="1"/>
          </p:cNvSpPr>
          <p:nvPr/>
        </p:nvSpPr>
        <p:spPr bwMode="auto">
          <a:xfrm>
            <a:off x="179388" y="1557338"/>
            <a:ext cx="4862512" cy="4751982"/>
          </a:xfrm>
          <a:prstGeom prst="rect">
            <a:avLst/>
          </a:prstGeom>
          <a:noFill/>
          <a:ln w="9525">
            <a:noFill/>
            <a:miter lim="800000"/>
            <a:headEnd/>
            <a:tailEnd/>
          </a:ln>
        </p:spPr>
        <p:txBody>
          <a:bodyPr>
            <a:normAutofit fontScale="92500" lnSpcReduction="10000"/>
          </a:bodyPr>
          <a:lstStyle/>
          <a:p>
            <a:pPr marL="342900" indent="-342900" eaLnBrk="0" hangingPunct="0">
              <a:lnSpc>
                <a:spcPct val="90000"/>
              </a:lnSpc>
              <a:spcBef>
                <a:spcPct val="20000"/>
              </a:spcBef>
              <a:buClr>
                <a:schemeClr val="tx2"/>
              </a:buClr>
              <a:buFont typeface="Wingdings" pitchFamily="2" charset="2"/>
              <a:buChar char="v"/>
            </a:pPr>
            <a:r>
              <a:rPr lang="en-GB" sz="2400" b="1" dirty="0" smtClean="0"/>
              <a:t>Definition</a:t>
            </a:r>
          </a:p>
          <a:p>
            <a:pPr marL="742950" lvl="1" indent="-285750" eaLnBrk="0" hangingPunct="0">
              <a:lnSpc>
                <a:spcPct val="90000"/>
              </a:lnSpc>
              <a:spcBef>
                <a:spcPct val="20000"/>
              </a:spcBef>
              <a:buClr>
                <a:schemeClr val="accent1"/>
              </a:buClr>
              <a:buFont typeface="Wingdings" pitchFamily="2" charset="2"/>
              <a:buChar char="§"/>
            </a:pPr>
            <a:r>
              <a:rPr lang="en-US" dirty="0" smtClean="0"/>
              <a:t>Motes form self-organizing networks that relay data to a small number of gateways.</a:t>
            </a:r>
          </a:p>
          <a:p>
            <a:pPr marL="742950" lvl="1" indent="-285750" eaLnBrk="0" hangingPunct="0">
              <a:lnSpc>
                <a:spcPct val="90000"/>
              </a:lnSpc>
              <a:spcBef>
                <a:spcPct val="20000"/>
              </a:spcBef>
              <a:buClr>
                <a:schemeClr val="accent1"/>
              </a:buClr>
              <a:buFont typeface="Wingdings" pitchFamily="2" charset="2"/>
              <a:buChar char="§"/>
            </a:pPr>
            <a:endParaRPr lang="en-GB" dirty="0" smtClean="0"/>
          </a:p>
          <a:p>
            <a:pPr marL="742950" lvl="1" indent="-285750" eaLnBrk="0" hangingPunct="0">
              <a:lnSpc>
                <a:spcPct val="90000"/>
              </a:lnSpc>
              <a:spcBef>
                <a:spcPct val="20000"/>
              </a:spcBef>
              <a:buClr>
                <a:schemeClr val="accent1"/>
              </a:buClr>
              <a:buFont typeface="Wingdings" pitchFamily="2" charset="2"/>
              <a:buChar char="§"/>
            </a:pPr>
            <a:r>
              <a:rPr lang="en-GB" dirty="0" smtClean="0"/>
              <a:t>WSN is a collection of distributed autonomous wireless sensor nodes which can self-organize to form an unattended network </a:t>
            </a:r>
            <a:r>
              <a:rPr lang="en-AU" dirty="0" smtClean="0"/>
              <a:t>to cooperatively monitor physical or environmental conditions</a:t>
            </a:r>
            <a:endParaRPr lang="en-GB" sz="1600" dirty="0" smtClean="0"/>
          </a:p>
          <a:p>
            <a:pPr marL="742950" lvl="1" indent="-285750" eaLnBrk="0" hangingPunct="0">
              <a:lnSpc>
                <a:spcPct val="90000"/>
              </a:lnSpc>
              <a:spcBef>
                <a:spcPct val="20000"/>
              </a:spcBef>
              <a:buClr>
                <a:schemeClr val="accent1"/>
              </a:buClr>
              <a:buFont typeface="Wingdings" pitchFamily="2" charset="2"/>
              <a:buNone/>
            </a:pPr>
            <a:endParaRPr lang="en-GB" dirty="0" smtClean="0"/>
          </a:p>
          <a:p>
            <a:pPr marL="342900" indent="-342900" eaLnBrk="0" hangingPunct="0">
              <a:lnSpc>
                <a:spcPct val="90000"/>
              </a:lnSpc>
              <a:spcBef>
                <a:spcPct val="20000"/>
              </a:spcBef>
              <a:buClr>
                <a:schemeClr val="tx2"/>
              </a:buClr>
              <a:buFont typeface="Wingdings" pitchFamily="2" charset="2"/>
              <a:buChar char="v"/>
            </a:pPr>
            <a:r>
              <a:rPr lang="en-GB" sz="2400" b="1" dirty="0" smtClean="0"/>
              <a:t>Features</a:t>
            </a:r>
            <a:endParaRPr lang="en-GB" sz="1600" dirty="0" smtClean="0"/>
          </a:p>
          <a:p>
            <a:pPr marL="742950" lvl="1" indent="-285750" eaLnBrk="0" hangingPunct="0">
              <a:lnSpc>
                <a:spcPct val="90000"/>
              </a:lnSpc>
              <a:spcBef>
                <a:spcPct val="20000"/>
              </a:spcBef>
              <a:buClr>
                <a:schemeClr val="accent1"/>
              </a:buClr>
              <a:buFont typeface="Wingdings" pitchFamily="2" charset="2"/>
              <a:buChar char="§"/>
            </a:pPr>
            <a:r>
              <a:rPr lang="en-GB" dirty="0" err="1" smtClean="0"/>
              <a:t>Multihop</a:t>
            </a:r>
            <a:r>
              <a:rPr lang="en-GB" dirty="0" smtClean="0"/>
              <a:t> communication</a:t>
            </a:r>
          </a:p>
          <a:p>
            <a:pPr marL="742950" lvl="1" indent="-285750" eaLnBrk="0" hangingPunct="0">
              <a:lnSpc>
                <a:spcPct val="90000"/>
              </a:lnSpc>
              <a:spcBef>
                <a:spcPct val="20000"/>
              </a:spcBef>
              <a:buClr>
                <a:schemeClr val="accent1"/>
              </a:buClr>
              <a:buFont typeface="Wingdings" pitchFamily="2" charset="2"/>
              <a:buChar char="§"/>
            </a:pPr>
            <a:r>
              <a:rPr lang="en-GB" dirty="0" smtClean="0"/>
              <a:t>Dynamic topology</a:t>
            </a:r>
          </a:p>
          <a:p>
            <a:pPr marL="742950" lvl="1" indent="-285750" eaLnBrk="0" hangingPunct="0">
              <a:lnSpc>
                <a:spcPct val="90000"/>
              </a:lnSpc>
              <a:spcBef>
                <a:spcPct val="20000"/>
              </a:spcBef>
              <a:buClr>
                <a:schemeClr val="accent1"/>
              </a:buClr>
              <a:buFont typeface="Wingdings" pitchFamily="2" charset="2"/>
              <a:buChar char="§"/>
            </a:pPr>
            <a:r>
              <a:rPr lang="en-GB" dirty="0" smtClean="0"/>
              <a:t>Nodes work as routers </a:t>
            </a:r>
          </a:p>
          <a:p>
            <a:pPr marL="742950" lvl="1" indent="-285750" eaLnBrk="0" hangingPunct="0">
              <a:lnSpc>
                <a:spcPct val="90000"/>
              </a:lnSpc>
              <a:spcBef>
                <a:spcPct val="20000"/>
              </a:spcBef>
              <a:buClr>
                <a:schemeClr val="accent1"/>
              </a:buClr>
              <a:buFont typeface="Wingdings" pitchFamily="2" charset="2"/>
              <a:buNone/>
            </a:pPr>
            <a:endParaRPr lang="en-GB" dirty="0" smtClean="0"/>
          </a:p>
          <a:p>
            <a:pPr marL="342900" indent="-342900" eaLnBrk="0" hangingPunct="0">
              <a:lnSpc>
                <a:spcPct val="90000"/>
              </a:lnSpc>
              <a:spcBef>
                <a:spcPct val="20000"/>
              </a:spcBef>
              <a:buClr>
                <a:schemeClr val="tx2"/>
              </a:buClr>
              <a:buFont typeface="Wingdings" pitchFamily="2" charset="2"/>
              <a:buChar char="v"/>
            </a:pPr>
            <a:r>
              <a:rPr lang="en-GB" sz="2400" b="1" dirty="0" smtClean="0"/>
              <a:t>Limitations</a:t>
            </a:r>
          </a:p>
          <a:p>
            <a:pPr marL="800100" lvl="1" indent="-342900" eaLnBrk="0" hangingPunct="0">
              <a:lnSpc>
                <a:spcPct val="90000"/>
              </a:lnSpc>
              <a:spcBef>
                <a:spcPct val="20000"/>
              </a:spcBef>
              <a:buClr>
                <a:schemeClr val="tx2"/>
              </a:buClr>
              <a:buFont typeface="Arial"/>
              <a:buChar char="•"/>
            </a:pPr>
            <a:r>
              <a:rPr lang="en-GB" b="1" dirty="0" smtClean="0"/>
              <a:t>WSNs as a whole have the same resource constraint issues as individual nodes</a:t>
            </a:r>
            <a:endParaRPr lang="en-GB" dirty="0" smtClean="0"/>
          </a:p>
        </p:txBody>
      </p:sp>
      <p:pic>
        <p:nvPicPr>
          <p:cNvPr id="21508" name="Picture 26"/>
          <p:cNvPicPr>
            <a:picLocks noChangeAspect="1" noChangeArrowheads="1"/>
          </p:cNvPicPr>
          <p:nvPr/>
        </p:nvPicPr>
        <p:blipFill>
          <a:blip r:embed="rId2"/>
          <a:srcRect/>
          <a:stretch>
            <a:fillRect/>
          </a:stretch>
        </p:blipFill>
        <p:spPr bwMode="auto">
          <a:xfrm>
            <a:off x="4986338" y="2060848"/>
            <a:ext cx="4157662" cy="3303588"/>
          </a:xfrm>
          <a:prstGeom prst="rect">
            <a:avLst/>
          </a:prstGeom>
          <a:noFill/>
          <a:ln w="12700" cap="sq">
            <a:noFill/>
            <a:miter lim="800000"/>
            <a:headEnd/>
            <a:tailEnd/>
          </a:ln>
        </p:spPr>
      </p:pic>
      <p:sp>
        <p:nvSpPr>
          <p:cNvPr id="3" name="Date Placeholder 2"/>
          <p:cNvSpPr>
            <a:spLocks noGrp="1"/>
          </p:cNvSpPr>
          <p:nvPr>
            <p:ph type="dt" sz="half" idx="2"/>
          </p:nvPr>
        </p:nvSpPr>
        <p:spPr/>
        <p:txBody>
          <a:bodyPr/>
          <a:lstStyle/>
          <a:p>
            <a:r>
              <a:rPr lang="en-GB" dirty="0" smtClean="0"/>
              <a:t>12th Dec 2010</a:t>
            </a:r>
            <a:endParaRPr lang="en-US" dirty="0"/>
          </a:p>
        </p:txBody>
      </p:sp>
      <p:sp>
        <p:nvSpPr>
          <p:cNvPr id="4" name="Footer Placeholder 3"/>
          <p:cNvSpPr>
            <a:spLocks noGrp="1"/>
          </p:cNvSpPr>
          <p:nvPr>
            <p:ph type="ftr" sz="quarter" idx="3"/>
          </p:nvPr>
        </p:nvSpPr>
        <p:spPr/>
        <p:txBody>
          <a:bodyPr/>
          <a:lstStyle/>
          <a:p>
            <a:r>
              <a:rPr lang="en-US" dirty="0" smtClean="0"/>
              <a:t>Dr. Kevin Lee, </a:t>
            </a:r>
            <a:r>
              <a:rPr lang="en-US" dirty="0" err="1" smtClean="0"/>
              <a:t>TrustCOM</a:t>
            </a:r>
            <a:r>
              <a:rPr lang="en-US" dirty="0" smtClean="0"/>
              <a:t> 2010</a:t>
            </a:r>
            <a:endParaRPr lang="en-US" dirty="0"/>
          </a:p>
        </p:txBody>
      </p:sp>
    </p:spTree>
    <p:extLst>
      <p:ext uri="{BB962C8B-B14F-4D97-AF65-F5344CB8AC3E}">
        <p14:creationId xmlns:p14="http://schemas.microsoft.com/office/powerpoint/2010/main" val="10439795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1" y="117475"/>
            <a:ext cx="7020272" cy="1096963"/>
          </a:xfrm>
        </p:spPr>
        <p:txBody>
          <a:bodyPr>
            <a:normAutofit fontScale="90000"/>
          </a:bodyPr>
          <a:lstStyle/>
          <a:p>
            <a:pPr algn="l"/>
            <a:r>
              <a:rPr lang="en-US" b="1" dirty="0" smtClean="0">
                <a:solidFill>
                  <a:srgbClr val="FF9933"/>
                </a:solidFill>
              </a:rPr>
              <a:t>Challenges in </a:t>
            </a:r>
            <a:r>
              <a:rPr lang="en-US" b="1" dirty="0" smtClean="0">
                <a:solidFill>
                  <a:srgbClr val="FF9933"/>
                </a:solidFill>
              </a:rPr>
              <a:t>Wireless </a:t>
            </a:r>
            <a:r>
              <a:rPr lang="en-US" b="1" dirty="0" smtClean="0">
                <a:solidFill>
                  <a:srgbClr val="FF9933"/>
                </a:solidFill>
              </a:rPr>
              <a:t>Sensor </a:t>
            </a:r>
            <a:r>
              <a:rPr lang="en-US" b="1" dirty="0" smtClean="0">
                <a:solidFill>
                  <a:srgbClr val="FF9933"/>
                </a:solidFill>
              </a:rPr>
              <a:t>Networks</a:t>
            </a:r>
          </a:p>
        </p:txBody>
      </p:sp>
      <p:sp>
        <p:nvSpPr>
          <p:cNvPr id="24578" name="Content Placeholder 2"/>
          <p:cNvSpPr>
            <a:spLocks noGrp="1"/>
          </p:cNvSpPr>
          <p:nvPr>
            <p:ph idx="4294967295"/>
          </p:nvPr>
        </p:nvSpPr>
        <p:spPr>
          <a:xfrm>
            <a:off x="539552" y="1556792"/>
            <a:ext cx="7972425" cy="4823990"/>
          </a:xfrm>
        </p:spPr>
        <p:txBody>
          <a:bodyPr/>
          <a:lstStyle/>
          <a:p>
            <a:r>
              <a:rPr lang="en-US" sz="2400" b="1" dirty="0" smtClean="0"/>
              <a:t>Resource limitations</a:t>
            </a:r>
          </a:p>
          <a:p>
            <a:pPr lvl="1">
              <a:buFont typeface="Arial"/>
              <a:buChar char="•"/>
            </a:pPr>
            <a:r>
              <a:rPr lang="en-US" sz="1800" dirty="0" smtClean="0"/>
              <a:t>Limited power </a:t>
            </a:r>
          </a:p>
          <a:p>
            <a:pPr lvl="1">
              <a:buFont typeface="Arial"/>
              <a:buChar char="•"/>
            </a:pPr>
            <a:r>
              <a:rPr lang="en-US" sz="1800" dirty="0" smtClean="0"/>
              <a:t>Limited computation capabilities </a:t>
            </a:r>
          </a:p>
          <a:p>
            <a:pPr lvl="1">
              <a:buFont typeface="Arial"/>
              <a:buChar char="•"/>
            </a:pPr>
            <a:r>
              <a:rPr lang="en-US" sz="1800" dirty="0" smtClean="0"/>
              <a:t>Limited bandwidth ~ 250 </a:t>
            </a:r>
            <a:r>
              <a:rPr lang="en-US" sz="1800" dirty="0" smtClean="0"/>
              <a:t>Kbps or less for some motes </a:t>
            </a:r>
            <a:endParaRPr lang="en-US" sz="1600" dirty="0" smtClean="0"/>
          </a:p>
          <a:p>
            <a:endParaRPr lang="en-US" sz="1800" dirty="0" smtClean="0"/>
          </a:p>
          <a:p>
            <a:r>
              <a:rPr lang="en-US" sz="2400" b="1" dirty="0" smtClean="0"/>
              <a:t>Nature of communication</a:t>
            </a:r>
          </a:p>
          <a:p>
            <a:pPr lvl="1">
              <a:buFont typeface="Arial"/>
              <a:buChar char="•"/>
            </a:pPr>
            <a:r>
              <a:rPr lang="en-US" sz="1800" dirty="0" smtClean="0"/>
              <a:t>Time-varying dynamic </a:t>
            </a:r>
            <a:r>
              <a:rPr lang="en-US" sz="1800" dirty="0" smtClean="0"/>
              <a:t>links</a:t>
            </a:r>
          </a:p>
          <a:p>
            <a:pPr lvl="2">
              <a:buFont typeface="Arial"/>
              <a:buChar char="•"/>
            </a:pPr>
            <a:r>
              <a:rPr lang="en-US" sz="1400" dirty="0" smtClean="0"/>
              <a:t>nodes appear and disappear</a:t>
            </a:r>
          </a:p>
          <a:p>
            <a:pPr lvl="2">
              <a:buFont typeface="Arial"/>
              <a:buChar char="•"/>
            </a:pPr>
            <a:r>
              <a:rPr lang="en-US" sz="1400" dirty="0" smtClean="0"/>
              <a:t>Nodes move location</a:t>
            </a:r>
            <a:endParaRPr lang="en-US" sz="1400" dirty="0" smtClean="0"/>
          </a:p>
          <a:p>
            <a:pPr lvl="1">
              <a:buFont typeface="Arial"/>
              <a:buChar char="•"/>
            </a:pPr>
            <a:r>
              <a:rPr lang="en-US" sz="1800" dirty="0" smtClean="0"/>
              <a:t>Local broadcast with collisions</a:t>
            </a:r>
          </a:p>
          <a:p>
            <a:pPr lvl="1">
              <a:buFont typeface="Arial"/>
              <a:buChar char="•"/>
            </a:pPr>
            <a:r>
              <a:rPr lang="en-US" sz="1800" dirty="0" smtClean="0"/>
              <a:t>Wireless radio </a:t>
            </a:r>
            <a:r>
              <a:rPr lang="en-AU" altLang="zh-CN" sz="1800" dirty="0" smtClean="0">
                <a:ea typeface="宋体" pitchFamily="2" charset="-122"/>
              </a:rPr>
              <a:t>multipath fading effects </a:t>
            </a:r>
            <a:endParaRPr lang="en-AU" altLang="zh-CN" sz="1600" dirty="0" smtClean="0">
              <a:ea typeface="宋体" pitchFamily="2" charset="-122"/>
            </a:endParaRPr>
          </a:p>
          <a:p>
            <a:pPr lvl="1"/>
            <a:endParaRPr lang="en-US" sz="2400" dirty="0"/>
          </a:p>
          <a:p>
            <a:pPr lvl="1"/>
            <a:r>
              <a:rPr lang="en-US" sz="2400" dirty="0" smtClean="0"/>
              <a:t>Routing Protocols have to deal with these challenges!</a:t>
            </a:r>
            <a:endParaRPr lang="en-US" sz="2400" dirty="0" smtClean="0"/>
          </a:p>
        </p:txBody>
      </p:sp>
      <p:sp>
        <p:nvSpPr>
          <p:cNvPr id="6" name="Slide Number Placeholder 5"/>
          <p:cNvSpPr txBox="1">
            <a:spLocks noGrp="1"/>
          </p:cNvSpPr>
          <p:nvPr/>
        </p:nvSpPr>
        <p:spPr bwMode="auto">
          <a:xfrm>
            <a:off x="6553200" y="6400800"/>
            <a:ext cx="2133600" cy="320675"/>
          </a:xfrm>
          <a:prstGeom prst="rect">
            <a:avLst/>
          </a:prstGeom>
          <a:noFill/>
          <a:ln>
            <a:miter lim="800000"/>
            <a:headEnd/>
            <a:tailEnd/>
          </a:ln>
        </p:spPr>
        <p:txBody>
          <a:bodyPr/>
          <a:lstStyle/>
          <a:p>
            <a:pPr algn="r">
              <a:defRPr/>
            </a:pPr>
            <a:fld id="{CEDE1155-A822-4902-84CD-B099449241BD}" type="slidenum">
              <a:rPr lang="en-US" sz="1400">
                <a:cs typeface="+mn-cs"/>
              </a:rPr>
              <a:pPr algn="r">
                <a:defRPr/>
              </a:pPr>
              <a:t>5</a:t>
            </a:fld>
            <a:endParaRPr lang="en-US" sz="1400">
              <a:cs typeface="+mn-cs"/>
            </a:endParaRPr>
          </a:p>
        </p:txBody>
      </p:sp>
      <p:sp>
        <p:nvSpPr>
          <p:cNvPr id="2" name="Date Placeholder 1"/>
          <p:cNvSpPr>
            <a:spLocks noGrp="1"/>
          </p:cNvSpPr>
          <p:nvPr>
            <p:ph type="dt" sz="half" idx="10"/>
          </p:nvPr>
        </p:nvSpPr>
        <p:spPr/>
        <p:txBody>
          <a:bodyPr/>
          <a:lstStyle/>
          <a:p>
            <a:pPr>
              <a:defRPr/>
            </a:pPr>
            <a:r>
              <a:rPr lang="en-GB" smtClean="0"/>
              <a:t>12th Dec 2010</a:t>
            </a:r>
            <a:endParaRPr lang="en-US"/>
          </a:p>
        </p:txBody>
      </p:sp>
      <p:sp>
        <p:nvSpPr>
          <p:cNvPr id="3" name="Footer Placeholder 2"/>
          <p:cNvSpPr>
            <a:spLocks noGrp="1"/>
          </p:cNvSpPr>
          <p:nvPr>
            <p:ph type="ftr" sz="quarter" idx="11"/>
          </p:nvPr>
        </p:nvSpPr>
        <p:spPr/>
        <p:txBody>
          <a:bodyPr/>
          <a:lstStyle/>
          <a:p>
            <a:pPr>
              <a:defRPr/>
            </a:pPr>
            <a:r>
              <a:rPr lang="en-US" smtClean="0"/>
              <a:t>Dr. Kevin Lee, TrustCOM 2010</a:t>
            </a:r>
            <a:endParaRPr lang="en-US"/>
          </a:p>
        </p:txBody>
      </p:sp>
      <p:sp>
        <p:nvSpPr>
          <p:cNvPr id="4" name="Slide Number Placeholder 3"/>
          <p:cNvSpPr>
            <a:spLocks noGrp="1"/>
          </p:cNvSpPr>
          <p:nvPr>
            <p:ph type="sldNum" sz="quarter" idx="12"/>
          </p:nvPr>
        </p:nvSpPr>
        <p:spPr/>
        <p:txBody>
          <a:bodyPr/>
          <a:lstStyle/>
          <a:p>
            <a:pPr>
              <a:defRPr/>
            </a:pPr>
            <a:fld id="{84632A38-660F-42EE-9308-FD508DAB628A}" type="slidenum">
              <a:rPr lang="en-US" smtClean="0"/>
              <a:pPr>
                <a:defRPr/>
              </a:pPr>
              <a:t>5</a:t>
            </a:fld>
            <a:endParaRPr lang="en-US"/>
          </a:p>
        </p:txBody>
      </p:sp>
    </p:spTree>
    <p:extLst>
      <p:ext uri="{BB962C8B-B14F-4D97-AF65-F5344CB8AC3E}">
        <p14:creationId xmlns:p14="http://schemas.microsoft.com/office/powerpoint/2010/main" val="4013394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smtClean="0"/>
              <a:t>12th Dec 2010</a:t>
            </a:r>
            <a:endParaRPr lang="en-US"/>
          </a:p>
        </p:txBody>
      </p:sp>
      <p:sp>
        <p:nvSpPr>
          <p:cNvPr id="3" name="Footer Placeholder 2"/>
          <p:cNvSpPr>
            <a:spLocks noGrp="1"/>
          </p:cNvSpPr>
          <p:nvPr>
            <p:ph type="ftr" sz="quarter" idx="11"/>
          </p:nvPr>
        </p:nvSpPr>
        <p:spPr/>
        <p:txBody>
          <a:bodyPr/>
          <a:lstStyle/>
          <a:p>
            <a:pPr>
              <a:defRPr/>
            </a:pPr>
            <a:r>
              <a:rPr lang="en-US" smtClean="0"/>
              <a:t>Dr. Kevin Lee, TrustCOM 2010</a:t>
            </a:r>
            <a:endParaRPr lang="en-US"/>
          </a:p>
        </p:txBody>
      </p:sp>
      <p:sp>
        <p:nvSpPr>
          <p:cNvPr id="4" name="Slide Number Placeholder 3"/>
          <p:cNvSpPr>
            <a:spLocks noGrp="1"/>
          </p:cNvSpPr>
          <p:nvPr>
            <p:ph type="sldNum" sz="quarter" idx="12"/>
          </p:nvPr>
        </p:nvSpPr>
        <p:spPr/>
        <p:txBody>
          <a:bodyPr/>
          <a:lstStyle/>
          <a:p>
            <a:pPr>
              <a:defRPr/>
            </a:pPr>
            <a:fld id="{84632A38-660F-42EE-9308-FD508DAB628A}" type="slidenum">
              <a:rPr lang="en-US" smtClean="0"/>
              <a:pPr>
                <a:defRPr/>
              </a:pPr>
              <a:t>6</a:t>
            </a:fld>
            <a:endParaRPr lang="en-US"/>
          </a:p>
        </p:txBody>
      </p:sp>
      <p:sp>
        <p:nvSpPr>
          <p:cNvPr id="5" name="Title 1"/>
          <p:cNvSpPr txBox="1">
            <a:spLocks/>
          </p:cNvSpPr>
          <p:nvPr/>
        </p:nvSpPr>
        <p:spPr>
          <a:xfrm>
            <a:off x="2051720" y="332656"/>
            <a:ext cx="4032448" cy="109696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rgbClr val="FF9933"/>
                </a:solidFill>
              </a:rPr>
              <a:t>Research Focus</a:t>
            </a:r>
            <a:endParaRPr lang="en-US" b="1" dirty="0" smtClean="0">
              <a:solidFill>
                <a:srgbClr val="FF9933"/>
              </a:solidFill>
            </a:endParaRPr>
          </a:p>
        </p:txBody>
      </p:sp>
      <p:sp>
        <p:nvSpPr>
          <p:cNvPr id="6" name="Content Placeholder 2"/>
          <p:cNvSpPr txBox="1">
            <a:spLocks/>
          </p:cNvSpPr>
          <p:nvPr/>
        </p:nvSpPr>
        <p:spPr>
          <a:xfrm>
            <a:off x="1835696" y="1556792"/>
            <a:ext cx="5184576" cy="48239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t>The enhancement of current reliability-oriented routing protocols</a:t>
            </a:r>
          </a:p>
          <a:p>
            <a:endParaRPr lang="en-US" sz="2400" b="1" dirty="0" smtClean="0"/>
          </a:p>
          <a:p>
            <a:r>
              <a:rPr lang="en-US" sz="2400" b="1" dirty="0" smtClean="0"/>
              <a:t>Take into account:</a:t>
            </a:r>
          </a:p>
          <a:p>
            <a:pPr lvl="1">
              <a:buFont typeface="Arial"/>
              <a:buChar char="•"/>
            </a:pPr>
            <a:r>
              <a:rPr lang="en-GB" sz="2000" dirty="0" smtClean="0"/>
              <a:t>Energy Status of the nodes</a:t>
            </a:r>
          </a:p>
          <a:p>
            <a:pPr lvl="1">
              <a:buFont typeface="Arial"/>
              <a:buChar char="•"/>
            </a:pPr>
            <a:r>
              <a:rPr lang="en-GB" sz="2000" dirty="0" smtClean="0"/>
              <a:t>Overall </a:t>
            </a:r>
            <a:r>
              <a:rPr lang="en-GB" sz="2000" dirty="0"/>
              <a:t>e</a:t>
            </a:r>
            <a:r>
              <a:rPr lang="en-GB" sz="2000" dirty="0" smtClean="0"/>
              <a:t>nergy status of the WSN </a:t>
            </a:r>
            <a:endParaRPr lang="en-US" sz="2000" dirty="0" smtClean="0"/>
          </a:p>
        </p:txBody>
      </p:sp>
    </p:spTree>
    <p:extLst>
      <p:ext uri="{BB962C8B-B14F-4D97-AF65-F5344CB8AC3E}">
        <p14:creationId xmlns:p14="http://schemas.microsoft.com/office/powerpoint/2010/main" val="25401365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3"/>
          <p:cNvSpPr>
            <a:spLocks noGrp="1" noChangeArrowheads="1"/>
          </p:cNvSpPr>
          <p:nvPr>
            <p:ph type="body" idx="1"/>
          </p:nvPr>
        </p:nvSpPr>
        <p:spPr>
          <a:xfrm>
            <a:off x="395288" y="4149725"/>
            <a:ext cx="5400675" cy="1439863"/>
          </a:xfrm>
        </p:spPr>
        <p:txBody>
          <a:bodyPr lIns="0" tIns="0" rIns="0" bIns="0"/>
          <a:lstStyle/>
          <a:p>
            <a:pPr marL="260350" indent="-260350" defTabSz="449263">
              <a:lnSpc>
                <a:spcPct val="92000"/>
              </a:lnSpc>
              <a:buFont typeface="Verdana" pitchFamily="34" charset="0"/>
              <a:buNone/>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800" dirty="0" smtClean="0"/>
              <a:t>Frequent use of optimal routes lead to:</a:t>
            </a:r>
          </a:p>
          <a:p>
            <a:pPr marL="260350" indent="-260350" defTabSz="449263">
              <a:lnSpc>
                <a:spcPct val="92000"/>
              </a:lnSpc>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sz="1800" dirty="0" smtClean="0"/>
              <a:t>Imbalanced workload on relay nodes</a:t>
            </a:r>
            <a:endParaRPr lang="en-AU" sz="1800" dirty="0" smtClean="0"/>
          </a:p>
          <a:p>
            <a:pPr marL="260350" indent="-260350" defTabSz="449263">
              <a:lnSpc>
                <a:spcPct val="92000"/>
              </a:lnSpc>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sz="1800" dirty="0" smtClean="0"/>
              <a:t>Topological bottleneck </a:t>
            </a:r>
            <a:r>
              <a:rPr lang="en-US" sz="1800" dirty="0" smtClean="0"/>
              <a:t>tree-based routing</a:t>
            </a:r>
          </a:p>
          <a:p>
            <a:pPr marL="260350" indent="-260350" defTabSz="449263">
              <a:lnSpc>
                <a:spcPct val="92000"/>
              </a:lnSpc>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sz="1800" dirty="0" smtClean="0"/>
              <a:t>Network partitioning and </a:t>
            </a:r>
            <a:r>
              <a:rPr lang="en-US" sz="1800" dirty="0" smtClean="0"/>
              <a:t>routing-hole problem</a:t>
            </a:r>
            <a:endParaRPr lang="en-AU" sz="1800" dirty="0" smtClean="0"/>
          </a:p>
        </p:txBody>
      </p:sp>
      <p:sp>
        <p:nvSpPr>
          <p:cNvPr id="109595" name="Rectangle 4"/>
          <p:cNvSpPr>
            <a:spLocks noChangeArrowheads="1"/>
          </p:cNvSpPr>
          <p:nvPr/>
        </p:nvSpPr>
        <p:spPr bwMode="auto">
          <a:xfrm>
            <a:off x="0" y="2420938"/>
            <a:ext cx="9144000" cy="0"/>
          </a:xfrm>
          <a:prstGeom prst="rect">
            <a:avLst/>
          </a:prstGeom>
          <a:noFill/>
          <a:ln w="9525">
            <a:noFill/>
            <a:miter lim="800000"/>
            <a:headEnd/>
            <a:tailEnd/>
          </a:ln>
        </p:spPr>
        <p:txBody>
          <a:bodyPr wrap="none" anchor="ctr">
            <a:spAutoFit/>
          </a:bodyPr>
          <a:lstStyle/>
          <a:p>
            <a:endParaRPr lang="en-AU"/>
          </a:p>
        </p:txBody>
      </p:sp>
      <p:sp>
        <p:nvSpPr>
          <p:cNvPr id="109596" name="Rectangle 6"/>
          <p:cNvSpPr>
            <a:spLocks noChangeArrowheads="1"/>
          </p:cNvSpPr>
          <p:nvPr/>
        </p:nvSpPr>
        <p:spPr bwMode="auto">
          <a:xfrm>
            <a:off x="1999769" y="332656"/>
            <a:ext cx="7130058" cy="935038"/>
          </a:xfrm>
          <a:prstGeom prst="rect">
            <a:avLst/>
          </a:prstGeom>
          <a:noFill/>
          <a:ln w="9525">
            <a:noFill/>
            <a:round/>
            <a:headEnd/>
            <a:tailEnd/>
          </a:ln>
        </p:spPr>
        <p:txBody>
          <a:bodyPr lIns="90000" tIns="46800" rIns="90000" bIns="46800" anchor="ctr"/>
          <a:lstStyle/>
          <a:p>
            <a:r>
              <a:rPr lang="en-US" sz="4300" b="1" dirty="0">
                <a:solidFill>
                  <a:srgbClr val="FF9933"/>
                </a:solidFill>
              </a:rPr>
              <a:t>Research Focus</a:t>
            </a:r>
          </a:p>
        </p:txBody>
      </p:sp>
      <p:sp>
        <p:nvSpPr>
          <p:cNvPr id="6" name="Slide Number Placeholder 5"/>
          <p:cNvSpPr txBox="1">
            <a:spLocks noGrp="1"/>
          </p:cNvSpPr>
          <p:nvPr/>
        </p:nvSpPr>
        <p:spPr bwMode="auto">
          <a:xfrm>
            <a:off x="6588125" y="6381750"/>
            <a:ext cx="2133600" cy="320675"/>
          </a:xfrm>
          <a:prstGeom prst="rect">
            <a:avLst/>
          </a:prstGeom>
          <a:noFill/>
          <a:ln>
            <a:miter lim="800000"/>
            <a:headEnd/>
            <a:tailEnd/>
          </a:ln>
        </p:spPr>
        <p:txBody>
          <a:bodyPr/>
          <a:lstStyle/>
          <a:p>
            <a:pPr algn="r">
              <a:defRPr/>
            </a:pPr>
            <a:fld id="{3144DE48-DEF5-4ED5-84BF-40C1D2845101}" type="slidenum">
              <a:rPr lang="en-US" sz="1400">
                <a:cs typeface="+mn-cs"/>
              </a:rPr>
              <a:pPr algn="r">
                <a:defRPr/>
              </a:pPr>
              <a:t>7</a:t>
            </a:fld>
            <a:endParaRPr lang="en-US" sz="1400">
              <a:cs typeface="+mn-cs"/>
            </a:endParaRPr>
          </a:p>
        </p:txBody>
      </p:sp>
      <p:sp>
        <p:nvSpPr>
          <p:cNvPr id="109598" name="Content Placeholder 2"/>
          <p:cNvSpPr>
            <a:spLocks/>
          </p:cNvSpPr>
          <p:nvPr/>
        </p:nvSpPr>
        <p:spPr bwMode="auto">
          <a:xfrm>
            <a:off x="0" y="3644900"/>
            <a:ext cx="2771775" cy="4318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Char char="v"/>
            </a:pPr>
            <a:r>
              <a:rPr lang="en-US" sz="2400"/>
              <a:t> </a:t>
            </a:r>
            <a:r>
              <a:rPr lang="en-US" sz="2400" b="1"/>
              <a:t>Problems</a:t>
            </a:r>
            <a:endParaRPr lang="en-US" sz="3200" b="1"/>
          </a:p>
        </p:txBody>
      </p:sp>
      <p:sp>
        <p:nvSpPr>
          <p:cNvPr id="109599" name="Content Placeholder 2"/>
          <p:cNvSpPr>
            <a:spLocks/>
          </p:cNvSpPr>
          <p:nvPr/>
        </p:nvSpPr>
        <p:spPr bwMode="auto">
          <a:xfrm>
            <a:off x="107950" y="1412875"/>
            <a:ext cx="7632700" cy="504825"/>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tx2"/>
              </a:buClr>
              <a:buFont typeface="Wingdings" pitchFamily="2" charset="2"/>
              <a:buChar char="v"/>
            </a:pPr>
            <a:r>
              <a:rPr lang="en-US" sz="2400" b="1"/>
              <a:t>Reliability-Oriented Routing Protocols</a:t>
            </a:r>
          </a:p>
        </p:txBody>
      </p:sp>
      <p:sp>
        <p:nvSpPr>
          <p:cNvPr id="109600" name="Rectangle 12"/>
          <p:cNvSpPr>
            <a:spLocks noChangeArrowheads="1"/>
          </p:cNvSpPr>
          <p:nvPr/>
        </p:nvSpPr>
        <p:spPr bwMode="auto">
          <a:xfrm>
            <a:off x="395288" y="1844675"/>
            <a:ext cx="8207375" cy="1441450"/>
          </a:xfrm>
          <a:prstGeom prst="rect">
            <a:avLst/>
          </a:prstGeom>
          <a:noFill/>
          <a:ln w="9525">
            <a:noFill/>
            <a:round/>
            <a:headEnd/>
            <a:tailEnd/>
          </a:ln>
        </p:spPr>
        <p:txBody>
          <a:bodyPr lIns="0" tIns="0" rIns="0" bIns="0"/>
          <a:lstStyle/>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dirty="0"/>
              <a:t>Pure reliance on reliability metrics: </a:t>
            </a:r>
            <a:endParaRPr lang="en-AU" dirty="0" smtClean="0"/>
          </a:p>
          <a:p>
            <a:pPr marL="717550" lvl="1"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US" dirty="0" smtClean="0"/>
              <a:t>Channel </a:t>
            </a:r>
            <a:r>
              <a:rPr lang="en-US" dirty="0"/>
              <a:t>State Information (CSI) such as </a:t>
            </a:r>
            <a:r>
              <a:rPr lang="en-US" dirty="0" smtClean="0"/>
              <a:t>Receive Signal Strength Indicator (</a:t>
            </a:r>
            <a:r>
              <a:rPr lang="en-AU" dirty="0" smtClean="0"/>
              <a:t>RSSI) </a:t>
            </a:r>
            <a:r>
              <a:rPr lang="en-AU" dirty="0"/>
              <a:t>and </a:t>
            </a:r>
            <a:r>
              <a:rPr lang="en-AU" dirty="0" smtClean="0"/>
              <a:t>Link Quality Indicator (LQI), </a:t>
            </a:r>
          </a:p>
          <a:p>
            <a:pPr marL="717550" lvl="1"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dirty="0" smtClean="0"/>
              <a:t>or </a:t>
            </a:r>
            <a:r>
              <a:rPr lang="en-AU" dirty="0"/>
              <a:t>on </a:t>
            </a:r>
            <a:r>
              <a:rPr lang="en-US" dirty="0"/>
              <a:t>delivery cost estimates such as </a:t>
            </a:r>
            <a:r>
              <a:rPr lang="en-US" dirty="0" smtClean="0"/>
              <a:t>Expected Transmission Count (</a:t>
            </a:r>
            <a:r>
              <a:rPr lang="en-AU" dirty="0" smtClean="0"/>
              <a:t>ETX) </a:t>
            </a:r>
            <a:endParaRPr lang="en-AU" dirty="0"/>
          </a:p>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r>
              <a:rPr lang="en-AU" dirty="0"/>
              <a:t>Existing </a:t>
            </a:r>
            <a:r>
              <a:rPr lang="en-AU" dirty="0" err="1"/>
              <a:t>TinyOS</a:t>
            </a:r>
            <a:r>
              <a:rPr lang="en-AU" dirty="0"/>
              <a:t>-based collection tree routing protocols do not explicitly employ energy or load </a:t>
            </a:r>
            <a:r>
              <a:rPr lang="en-AU" dirty="0" smtClean="0"/>
              <a:t>balancing (based on energy-usage)  </a:t>
            </a:r>
            <a:r>
              <a:rPr lang="en-AU" dirty="0"/>
              <a:t>in their routing schemes</a:t>
            </a:r>
          </a:p>
          <a:p>
            <a:pPr marL="260350" indent="-260350" defTabSz="449263" eaLnBrk="0" hangingPunct="0">
              <a:lnSpc>
                <a:spcPct val="92000"/>
              </a:lnSpc>
              <a:spcBef>
                <a:spcPct val="20000"/>
              </a:spcBef>
              <a:buClr>
                <a:schemeClr val="tx2"/>
              </a:buClr>
              <a:buFont typeface="Verdana" pitchFamily="34" charset="0"/>
              <a:buChar char="•"/>
              <a:tabLst>
                <a:tab pos="260350" algn="l"/>
                <a:tab pos="365125" algn="l"/>
                <a:tab pos="814388" algn="l"/>
                <a:tab pos="1263650" algn="l"/>
                <a:tab pos="1712913" algn="l"/>
                <a:tab pos="2162175" algn="l"/>
                <a:tab pos="2611438" algn="l"/>
                <a:tab pos="3060700" algn="l"/>
                <a:tab pos="3509963" algn="l"/>
                <a:tab pos="3959225" algn="l"/>
                <a:tab pos="4408488" algn="l"/>
                <a:tab pos="4857750" algn="l"/>
                <a:tab pos="5307013" algn="l"/>
                <a:tab pos="5756275" algn="l"/>
                <a:tab pos="6205538" algn="l"/>
                <a:tab pos="6654800" algn="l"/>
                <a:tab pos="7104063" algn="l"/>
                <a:tab pos="7553325" algn="l"/>
                <a:tab pos="8002588" algn="l"/>
                <a:tab pos="8451850" algn="l"/>
                <a:tab pos="8901113" algn="l"/>
              </a:tabLst>
            </a:pPr>
            <a:endParaRPr lang="en-AU" dirty="0"/>
          </a:p>
        </p:txBody>
      </p:sp>
      <p:sp>
        <p:nvSpPr>
          <p:cNvPr id="109601" name="Rectangle 14"/>
          <p:cNvSpPr>
            <a:spLocks noChangeArrowheads="1"/>
          </p:cNvSpPr>
          <p:nvPr/>
        </p:nvSpPr>
        <p:spPr bwMode="auto">
          <a:xfrm>
            <a:off x="0" y="2382838"/>
            <a:ext cx="184150" cy="366712"/>
          </a:xfrm>
          <a:prstGeom prst="rect">
            <a:avLst/>
          </a:prstGeom>
          <a:noFill/>
          <a:ln w="9525">
            <a:noFill/>
            <a:miter lim="800000"/>
            <a:headEnd/>
            <a:tailEnd/>
          </a:ln>
        </p:spPr>
        <p:txBody>
          <a:bodyPr wrap="none" anchor="ctr">
            <a:spAutoFit/>
          </a:bodyPr>
          <a:lstStyle/>
          <a:p>
            <a:endParaRPr lang="en-AU"/>
          </a:p>
        </p:txBody>
      </p:sp>
      <p:graphicFrame>
        <p:nvGraphicFramePr>
          <p:cNvPr id="109593" name="Object 25"/>
          <p:cNvGraphicFramePr>
            <a:graphicFrameLocks noChangeAspect="1"/>
          </p:cNvGraphicFramePr>
          <p:nvPr>
            <p:extLst>
              <p:ext uri="{D42A27DB-BD31-4B8C-83A1-F6EECF244321}">
                <p14:modId xmlns:p14="http://schemas.microsoft.com/office/powerpoint/2010/main" val="1822560793"/>
              </p:ext>
            </p:extLst>
          </p:nvPr>
        </p:nvGraphicFramePr>
        <p:xfrm>
          <a:off x="5868144" y="3501008"/>
          <a:ext cx="3028950" cy="2438400"/>
        </p:xfrm>
        <a:graphic>
          <a:graphicData uri="http://schemas.openxmlformats.org/presentationml/2006/ole">
            <mc:AlternateContent xmlns:mc="http://schemas.openxmlformats.org/markup-compatibility/2006">
              <mc:Choice xmlns:v="urn:schemas-microsoft-com:vml" Requires="v">
                <p:oleObj spid="_x0000_s6203" name="Visio" r:id="rId4" imgW="2710832" imgH="2183347" progId="Visio.Drawing.11">
                  <p:embed/>
                </p:oleObj>
              </mc:Choice>
              <mc:Fallback>
                <p:oleObj name="Visio" r:id="rId4" imgW="2710832" imgH="21833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3501008"/>
                        <a:ext cx="302895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602" name="Rectangle 27"/>
          <p:cNvSpPr>
            <a:spLocks noChangeArrowheads="1"/>
          </p:cNvSpPr>
          <p:nvPr/>
        </p:nvSpPr>
        <p:spPr bwMode="auto">
          <a:xfrm>
            <a:off x="5436096" y="5949280"/>
            <a:ext cx="3540125" cy="244475"/>
          </a:xfrm>
          <a:prstGeom prst="rect">
            <a:avLst/>
          </a:prstGeom>
          <a:noFill/>
          <a:ln w="9525">
            <a:noFill/>
            <a:miter lim="800000"/>
            <a:headEnd/>
            <a:tailEnd/>
          </a:ln>
        </p:spPr>
        <p:txBody>
          <a:bodyPr wrap="none" anchor="ctr">
            <a:spAutoFit/>
          </a:bodyPr>
          <a:lstStyle/>
          <a:p>
            <a:r>
              <a:rPr lang="en-AU" sz="1000" b="1"/>
              <a:t>Topological bottleneck with respect to upstream nodes </a:t>
            </a:r>
          </a:p>
        </p:txBody>
      </p:sp>
      <p:sp>
        <p:nvSpPr>
          <p:cNvPr id="2" name="Date Placeholder 1"/>
          <p:cNvSpPr>
            <a:spLocks noGrp="1"/>
          </p:cNvSpPr>
          <p:nvPr>
            <p:ph type="dt" sz="half" idx="2"/>
          </p:nvPr>
        </p:nvSpPr>
        <p:spPr/>
        <p:txBody>
          <a:bodyPr/>
          <a:lstStyle/>
          <a:p>
            <a:r>
              <a:rPr lang="en-GB" smtClean="0"/>
              <a:t>12th Dec 2010</a:t>
            </a:r>
            <a:endParaRPr lang="en-US" dirty="0"/>
          </a:p>
        </p:txBody>
      </p:sp>
      <p:sp>
        <p:nvSpPr>
          <p:cNvPr id="3" name="Footer Placeholder 2"/>
          <p:cNvSpPr>
            <a:spLocks noGrp="1"/>
          </p:cNvSpPr>
          <p:nvPr>
            <p:ph type="ftr" sz="quarter" idx="3"/>
          </p:nvPr>
        </p:nvSpPr>
        <p:spPr/>
        <p:txBody>
          <a:bodyPr/>
          <a:lstStyle/>
          <a:p>
            <a:r>
              <a:rPr lang="en-US" smtClean="0"/>
              <a:t>Dr. Kevin Lee, TrustCOM 2010</a:t>
            </a:r>
            <a:endParaRPr lang="en-US"/>
          </a:p>
        </p:txBody>
      </p:sp>
      <p:sp>
        <p:nvSpPr>
          <p:cNvPr id="4" name="Slide Number Placeholder 3"/>
          <p:cNvSpPr>
            <a:spLocks noGrp="1"/>
          </p:cNvSpPr>
          <p:nvPr>
            <p:ph type="sldNum" sz="quarter" idx="4"/>
          </p:nvPr>
        </p:nvSpPr>
        <p:spPr/>
        <p:txBody>
          <a:bodyPr/>
          <a:lstStyle/>
          <a:p>
            <a:fld id="{B3F4F1E8-EC8D-B04D-B431-5C564326A333}" type="slidenum">
              <a:rPr lang="en-US" smtClean="0"/>
              <a:pPr/>
              <a:t>7</a:t>
            </a:fld>
            <a:endParaRPr lang="en-US"/>
          </a:p>
        </p:txBody>
      </p:sp>
    </p:spTree>
    <p:extLst>
      <p:ext uri="{BB962C8B-B14F-4D97-AF65-F5344CB8AC3E}">
        <p14:creationId xmlns:p14="http://schemas.microsoft.com/office/powerpoint/2010/main" val="21749105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2" name="Rectangle 3"/>
          <p:cNvSpPr>
            <a:spLocks noGrp="1" noChangeArrowheads="1"/>
          </p:cNvSpPr>
          <p:nvPr>
            <p:ph type="body" sz="half" idx="1"/>
          </p:nvPr>
        </p:nvSpPr>
        <p:spPr>
          <a:xfrm>
            <a:off x="395536" y="1916832"/>
            <a:ext cx="6807200" cy="1728787"/>
          </a:xfrm>
        </p:spPr>
        <p:txBody>
          <a:bodyPr/>
          <a:lstStyle/>
          <a:p>
            <a:pPr>
              <a:lnSpc>
                <a:spcPct val="92000"/>
              </a:lnSpc>
              <a:buFont typeface="Verdana" pitchFamily="34" charset="0"/>
              <a:buNone/>
            </a:pPr>
            <a:r>
              <a:rPr lang="en-US" sz="2000" dirty="0" smtClean="0">
                <a:latin typeface="Arial Unicode MS" pitchFamily="34" charset="-128"/>
                <a:ea typeface="Arial Unicode MS" pitchFamily="34" charset="-128"/>
                <a:cs typeface="Arial Unicode MS" pitchFamily="34" charset="-128"/>
              </a:rPr>
              <a:t>Takes into account the metrics:</a:t>
            </a:r>
            <a:endParaRPr lang="en-US" sz="2000" dirty="0" smtClean="0">
              <a:latin typeface="Arial Unicode MS" pitchFamily="34" charset="-128"/>
              <a:ea typeface="Arial Unicode MS" pitchFamily="34" charset="-128"/>
              <a:cs typeface="Arial Unicode MS" pitchFamily="34" charset="-128"/>
            </a:endParaRPr>
          </a:p>
          <a:p>
            <a:pPr>
              <a:lnSpc>
                <a:spcPct val="92000"/>
              </a:lnSpc>
              <a:buFont typeface="Verdana" pitchFamily="34" charset="0"/>
              <a:buChar char="•"/>
            </a:pPr>
            <a:r>
              <a:rPr lang="en-US" sz="1800" dirty="0" smtClean="0">
                <a:latin typeface="Arial Unicode MS" pitchFamily="34" charset="-128"/>
                <a:ea typeface="Arial Unicode MS" pitchFamily="34" charset="-128"/>
                <a:cs typeface="Arial Unicode MS" pitchFamily="34" charset="-128"/>
              </a:rPr>
              <a:t>Remaining battery capacity (energy-aware)</a:t>
            </a:r>
          </a:p>
          <a:p>
            <a:pPr>
              <a:lnSpc>
                <a:spcPct val="92000"/>
              </a:lnSpc>
              <a:buFont typeface="Verdana" pitchFamily="34" charset="0"/>
              <a:buChar char="•"/>
            </a:pPr>
            <a:r>
              <a:rPr lang="en-US" sz="1800" dirty="0" smtClean="0">
                <a:latin typeface="Arial Unicode MS" pitchFamily="34" charset="-128"/>
                <a:ea typeface="Arial Unicode MS" pitchFamily="34" charset="-128"/>
                <a:cs typeface="Arial Unicode MS" pitchFamily="34" charset="-128"/>
              </a:rPr>
              <a:t>Channel state information (reliability-oriented)</a:t>
            </a:r>
          </a:p>
          <a:p>
            <a:pPr>
              <a:lnSpc>
                <a:spcPct val="92000"/>
              </a:lnSpc>
              <a:buFont typeface="Verdana" pitchFamily="34" charset="0"/>
              <a:buChar char="•"/>
            </a:pPr>
            <a:r>
              <a:rPr lang="en-US" sz="1800" dirty="0" smtClean="0">
                <a:latin typeface="Arial Unicode MS" pitchFamily="34" charset="-128"/>
                <a:ea typeface="Arial Unicode MS" pitchFamily="34" charset="-128"/>
                <a:cs typeface="Arial Unicode MS" pitchFamily="34" charset="-128"/>
              </a:rPr>
              <a:t>Number of hops (minimum end-to-end delay) </a:t>
            </a:r>
          </a:p>
          <a:p>
            <a:pPr>
              <a:lnSpc>
                <a:spcPct val="92000"/>
              </a:lnSpc>
              <a:buFont typeface="Verdana" pitchFamily="34" charset="0"/>
              <a:buChar char="•"/>
            </a:pPr>
            <a:r>
              <a:rPr lang="en-US" sz="1800" dirty="0" smtClean="0">
                <a:latin typeface="Arial Unicode MS" pitchFamily="34" charset="-128"/>
                <a:ea typeface="Arial Unicode MS" pitchFamily="34" charset="-128"/>
                <a:cs typeface="Arial Unicode MS" pitchFamily="34" charset="-128"/>
              </a:rPr>
              <a:t>Aggregated packets (minimum transmissions)</a:t>
            </a:r>
          </a:p>
        </p:txBody>
      </p:sp>
      <p:sp>
        <p:nvSpPr>
          <p:cNvPr id="6" name="Slide Number Placeholder 5"/>
          <p:cNvSpPr txBox="1">
            <a:spLocks noGrp="1"/>
          </p:cNvSpPr>
          <p:nvPr/>
        </p:nvSpPr>
        <p:spPr bwMode="auto">
          <a:xfrm>
            <a:off x="6588125" y="6381750"/>
            <a:ext cx="2133600" cy="320675"/>
          </a:xfrm>
          <a:prstGeom prst="rect">
            <a:avLst/>
          </a:prstGeom>
          <a:noFill/>
          <a:ln>
            <a:miter lim="800000"/>
            <a:headEnd/>
            <a:tailEnd/>
          </a:ln>
        </p:spPr>
        <p:txBody>
          <a:bodyPr/>
          <a:lstStyle/>
          <a:p>
            <a:pPr algn="r">
              <a:defRPr/>
            </a:pPr>
            <a:fld id="{84FEDB37-DC25-4805-A26C-8B65373A3BAA}" type="slidenum">
              <a:rPr lang="en-US" sz="1400">
                <a:cs typeface="+mn-cs"/>
              </a:rPr>
              <a:pPr algn="r">
                <a:defRPr/>
              </a:pPr>
              <a:t>8</a:t>
            </a:fld>
            <a:endParaRPr lang="en-US" sz="1400">
              <a:cs typeface="+mn-cs"/>
            </a:endParaRPr>
          </a:p>
        </p:txBody>
      </p:sp>
      <p:sp>
        <p:nvSpPr>
          <p:cNvPr id="113674" name="Rectangle 7"/>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endParaRPr lang="en-AU"/>
          </a:p>
        </p:txBody>
      </p:sp>
      <p:graphicFrame>
        <p:nvGraphicFramePr>
          <p:cNvPr id="113670" name="Object 6"/>
          <p:cNvGraphicFramePr>
            <a:graphicFrameLocks noChangeAspect="1"/>
          </p:cNvGraphicFramePr>
          <p:nvPr>
            <p:extLst>
              <p:ext uri="{D42A27DB-BD31-4B8C-83A1-F6EECF244321}">
                <p14:modId xmlns:p14="http://schemas.microsoft.com/office/powerpoint/2010/main" val="2451305308"/>
              </p:ext>
            </p:extLst>
          </p:nvPr>
        </p:nvGraphicFramePr>
        <p:xfrm>
          <a:off x="1403350" y="3357562"/>
          <a:ext cx="5788950" cy="2879749"/>
        </p:xfrm>
        <a:graphic>
          <a:graphicData uri="http://schemas.openxmlformats.org/presentationml/2006/ole">
            <mc:AlternateContent xmlns:mc="http://schemas.openxmlformats.org/markup-compatibility/2006">
              <mc:Choice xmlns:v="urn:schemas-microsoft-com:vml" Requires="v">
                <p:oleObj spid="_x0000_s7227" name="Visio" r:id="rId4" imgW="3903058" imgH="2175782" progId="Visio.Drawing.11">
                  <p:embed/>
                </p:oleObj>
              </mc:Choice>
              <mc:Fallback>
                <p:oleObj name="Visio" r:id="rId4" imgW="3903058" imgH="217578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357562"/>
                        <a:ext cx="5788950" cy="2879749"/>
                      </a:xfrm>
                      <a:prstGeom prst="rect">
                        <a:avLst/>
                      </a:prstGeom>
                      <a:noFill/>
                      <a:extLst/>
                    </p:spPr>
                  </p:pic>
                </p:oleObj>
              </mc:Fallback>
            </mc:AlternateContent>
          </a:graphicData>
        </a:graphic>
      </p:graphicFrame>
      <p:sp>
        <p:nvSpPr>
          <p:cNvPr id="113675" name="Rectangle 8"/>
          <p:cNvSpPr>
            <a:spLocks noChangeArrowheads="1"/>
          </p:cNvSpPr>
          <p:nvPr/>
        </p:nvSpPr>
        <p:spPr bwMode="auto">
          <a:xfrm>
            <a:off x="3203575" y="6237288"/>
            <a:ext cx="2513013" cy="244475"/>
          </a:xfrm>
          <a:prstGeom prst="rect">
            <a:avLst/>
          </a:prstGeom>
          <a:noFill/>
          <a:ln w="9525">
            <a:noFill/>
            <a:miter lim="800000"/>
            <a:headEnd/>
            <a:tailEnd/>
          </a:ln>
        </p:spPr>
        <p:txBody>
          <a:bodyPr wrap="none" anchor="ctr">
            <a:spAutoFit/>
          </a:bodyPr>
          <a:lstStyle/>
          <a:p>
            <a:pPr>
              <a:buClr>
                <a:schemeClr val="tx1"/>
              </a:buClr>
              <a:buSzPct val="100000"/>
              <a:tabLst>
                <a:tab pos="1617663" algn="l"/>
                <a:tab pos="1828800" algn="l"/>
              </a:tabLst>
            </a:pPr>
            <a:r>
              <a:rPr lang="en-US" sz="1000" b="1"/>
              <a:t>Proposed Routing Scheme Framework</a:t>
            </a:r>
          </a:p>
        </p:txBody>
      </p:sp>
      <p:sp>
        <p:nvSpPr>
          <p:cNvPr id="113676" name="Rectangle 13"/>
          <p:cNvSpPr>
            <a:spLocks noChangeArrowheads="1"/>
          </p:cNvSpPr>
          <p:nvPr/>
        </p:nvSpPr>
        <p:spPr bwMode="auto">
          <a:xfrm>
            <a:off x="22113" y="980728"/>
            <a:ext cx="6767512" cy="904863"/>
          </a:xfrm>
          <a:prstGeom prst="rect">
            <a:avLst/>
          </a:prstGeom>
          <a:noFill/>
          <a:ln w="9525">
            <a:noFill/>
            <a:miter lim="800000"/>
            <a:headEnd/>
            <a:tailEnd/>
          </a:ln>
        </p:spPr>
        <p:txBody>
          <a:bodyPr>
            <a:spAutoFit/>
          </a:bodyPr>
          <a:lstStyle/>
          <a:p>
            <a:pPr marL="342900" indent="-342900" eaLnBrk="0" hangingPunct="0">
              <a:spcBef>
                <a:spcPct val="20000"/>
              </a:spcBef>
              <a:buClr>
                <a:schemeClr val="tx2"/>
              </a:buClr>
              <a:buFont typeface="Wingdings" pitchFamily="2" charset="2"/>
              <a:buChar char="v"/>
            </a:pPr>
            <a:r>
              <a:rPr lang="en-US" sz="2400" b="1" dirty="0"/>
              <a:t> Routing Framework  </a:t>
            </a:r>
            <a:endParaRPr lang="en-US" sz="2400" b="1" dirty="0" smtClean="0"/>
          </a:p>
          <a:p>
            <a:pPr marL="342900" indent="-342900" eaLnBrk="0" hangingPunct="0">
              <a:spcBef>
                <a:spcPct val="20000"/>
              </a:spcBef>
              <a:buClr>
                <a:schemeClr val="tx2"/>
              </a:buClr>
              <a:buFont typeface="Wingdings" pitchFamily="2" charset="2"/>
              <a:buChar char="v"/>
            </a:pPr>
            <a:r>
              <a:rPr lang="en-US" sz="2400" dirty="0" smtClean="0"/>
              <a:t> reliable </a:t>
            </a:r>
            <a:r>
              <a:rPr lang="en-US" sz="2400" dirty="0"/>
              <a:t>load-balancing </a:t>
            </a:r>
            <a:r>
              <a:rPr lang="en-US" sz="2400" dirty="0" smtClean="0"/>
              <a:t>routing (RLBR)</a:t>
            </a:r>
            <a:endParaRPr lang="en-US" sz="2400" b="1" dirty="0"/>
          </a:p>
        </p:txBody>
      </p:sp>
      <p:sp>
        <p:nvSpPr>
          <p:cNvPr id="2" name="Date Placeholder 1"/>
          <p:cNvSpPr>
            <a:spLocks noGrp="1"/>
          </p:cNvSpPr>
          <p:nvPr>
            <p:ph type="dt" sz="half" idx="10"/>
          </p:nvPr>
        </p:nvSpPr>
        <p:spPr/>
        <p:txBody>
          <a:bodyPr/>
          <a:lstStyle/>
          <a:p>
            <a:pPr>
              <a:defRPr/>
            </a:pPr>
            <a:r>
              <a:rPr lang="en-GB" smtClean="0"/>
              <a:t>12th Dec 2010</a:t>
            </a:r>
            <a:endParaRPr lang="en-US"/>
          </a:p>
        </p:txBody>
      </p:sp>
      <p:sp>
        <p:nvSpPr>
          <p:cNvPr id="3" name="Footer Placeholder 2"/>
          <p:cNvSpPr>
            <a:spLocks noGrp="1"/>
          </p:cNvSpPr>
          <p:nvPr>
            <p:ph type="ftr" sz="quarter" idx="11"/>
          </p:nvPr>
        </p:nvSpPr>
        <p:spPr/>
        <p:txBody>
          <a:bodyPr/>
          <a:lstStyle/>
          <a:p>
            <a:pPr>
              <a:defRPr/>
            </a:pPr>
            <a:r>
              <a:rPr lang="en-US" smtClean="0"/>
              <a:t>Dr. Kevin Lee, TrustCOM 2010</a:t>
            </a:r>
            <a:endParaRPr lang="en-US"/>
          </a:p>
        </p:txBody>
      </p:sp>
      <p:sp>
        <p:nvSpPr>
          <p:cNvPr id="4" name="Slide Number Placeholder 3"/>
          <p:cNvSpPr>
            <a:spLocks noGrp="1"/>
          </p:cNvSpPr>
          <p:nvPr>
            <p:ph type="sldNum" sz="quarter" idx="12"/>
          </p:nvPr>
        </p:nvSpPr>
        <p:spPr/>
        <p:txBody>
          <a:bodyPr/>
          <a:lstStyle/>
          <a:p>
            <a:pPr>
              <a:defRPr/>
            </a:pPr>
            <a:fld id="{D559EE3C-EBA1-4056-ABEC-98232574607D}" type="slidenum">
              <a:rPr lang="en-US" smtClean="0"/>
              <a:pPr>
                <a:defRPr/>
              </a:pPr>
              <a:t>8</a:t>
            </a:fld>
            <a:endParaRPr lang="en-US"/>
          </a:p>
        </p:txBody>
      </p:sp>
      <p:sp>
        <p:nvSpPr>
          <p:cNvPr id="12" name="Rectangle 2"/>
          <p:cNvSpPr>
            <a:spLocks noChangeArrowheads="1"/>
          </p:cNvSpPr>
          <p:nvPr/>
        </p:nvSpPr>
        <p:spPr bwMode="white">
          <a:xfrm>
            <a:off x="367626" y="332656"/>
            <a:ext cx="6804025" cy="649288"/>
          </a:xfrm>
          <a:prstGeom prst="rect">
            <a:avLst/>
          </a:prstGeom>
          <a:noFill/>
          <a:ln w="9525">
            <a:noFill/>
            <a:miter lim="800000"/>
            <a:headEnd/>
            <a:tailEnd/>
          </a:ln>
        </p:spPr>
        <p:txBody>
          <a:bodyPr lIns="90000" tIns="46800" rIns="90000" bIns="46800" anchor="ctr"/>
          <a:lstStyle/>
          <a:p>
            <a:pPr marL="812800" indent="-8128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FF9900"/>
                </a:solidFill>
              </a:rPr>
              <a:t> </a:t>
            </a:r>
            <a:r>
              <a:rPr lang="en-US" sz="3200" b="1" dirty="0" smtClean="0">
                <a:solidFill>
                  <a:srgbClr val="FF9900"/>
                </a:solidFill>
              </a:rPr>
              <a:t>The proposed </a:t>
            </a:r>
            <a:r>
              <a:rPr lang="en-US" sz="2800" b="1" dirty="0" smtClean="0">
                <a:solidFill>
                  <a:srgbClr val="FF9900"/>
                </a:solidFill>
              </a:rPr>
              <a:t>Trustworthy </a:t>
            </a:r>
            <a:r>
              <a:rPr lang="en-US" sz="2800" b="1" dirty="0">
                <a:solidFill>
                  <a:srgbClr val="FF9900"/>
                </a:solidFill>
              </a:rPr>
              <a:t>Energy Efficient </a:t>
            </a:r>
            <a:r>
              <a:rPr lang="en-US" sz="2800" b="1" dirty="0" smtClean="0">
                <a:solidFill>
                  <a:srgbClr val="FF9900"/>
                </a:solidFill>
              </a:rPr>
              <a:t>Routing Framework</a:t>
            </a:r>
            <a:r>
              <a:rPr lang="en-US" sz="2800" dirty="0">
                <a:solidFill>
                  <a:schemeClr val="bg1"/>
                </a:solidFill>
              </a:rPr>
              <a:t/>
            </a:r>
            <a:br>
              <a:rPr lang="en-US" sz="2800" dirty="0">
                <a:solidFill>
                  <a:schemeClr val="bg1"/>
                </a:solidFill>
              </a:rPr>
            </a:br>
            <a:endParaRPr lang="en-AU" sz="2800" dirty="0">
              <a:solidFill>
                <a:schemeClr val="bg1"/>
              </a:solidFill>
            </a:endParaRPr>
          </a:p>
        </p:txBody>
      </p:sp>
    </p:spTree>
    <p:extLst>
      <p:ext uri="{BB962C8B-B14F-4D97-AF65-F5344CB8AC3E}">
        <p14:creationId xmlns:p14="http://schemas.microsoft.com/office/powerpoint/2010/main" val="3778477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48" name="Rectangle 3"/>
          <p:cNvSpPr>
            <a:spLocks noGrp="1" noChangeArrowheads="1"/>
          </p:cNvSpPr>
          <p:nvPr>
            <p:ph type="body" sz="half" idx="1"/>
          </p:nvPr>
        </p:nvSpPr>
        <p:spPr>
          <a:xfrm>
            <a:off x="684213" y="1916113"/>
            <a:ext cx="8064500" cy="2305050"/>
          </a:xfrm>
        </p:spPr>
        <p:txBody>
          <a:bodyPr/>
          <a:lstStyle/>
          <a:p>
            <a:pPr>
              <a:lnSpc>
                <a:spcPct val="80000"/>
              </a:lnSpc>
            </a:pPr>
            <a:r>
              <a:rPr lang="en-US" sz="1800" smtClean="0"/>
              <a:t>Since more than one data packet being aggregated, the resulting aggregated packet must be dispatched to ensure the aggregated packets’ minimum deadlines.</a:t>
            </a:r>
          </a:p>
          <a:p>
            <a:pPr>
              <a:lnSpc>
                <a:spcPct val="80000"/>
              </a:lnSpc>
              <a:buFont typeface="Wingdings" pitchFamily="2" charset="2"/>
              <a:buNone/>
            </a:pPr>
            <a:r>
              <a:rPr lang="en-US" sz="1800" smtClean="0"/>
              <a:t> </a:t>
            </a:r>
          </a:p>
          <a:p>
            <a:pPr>
              <a:lnSpc>
                <a:spcPct val="80000"/>
              </a:lnSpc>
            </a:pPr>
            <a:r>
              <a:rPr lang="en-US" sz="1800" smtClean="0"/>
              <a:t>Aggregated packets with different deadlines at a relay sensor node must be dispatched as soon as one of the encapsulating packets reaches its preset deadline. The deadline must be the minimum appropriate dispatch time that satisfies the accumulated times</a:t>
            </a:r>
            <a:endParaRPr lang="en-AU" sz="1800" smtClean="0"/>
          </a:p>
        </p:txBody>
      </p:sp>
      <p:sp>
        <p:nvSpPr>
          <p:cNvPr id="146449" name="Rectangle 13"/>
          <p:cNvSpPr>
            <a:spLocks noChangeArrowheads="1"/>
          </p:cNvSpPr>
          <p:nvPr/>
        </p:nvSpPr>
        <p:spPr bwMode="auto">
          <a:xfrm>
            <a:off x="468313" y="1268413"/>
            <a:ext cx="6767512" cy="457200"/>
          </a:xfrm>
          <a:prstGeom prst="rect">
            <a:avLst/>
          </a:prstGeom>
          <a:noFill/>
          <a:ln w="9525">
            <a:noFill/>
            <a:miter lim="800000"/>
            <a:headEnd/>
            <a:tailEnd/>
          </a:ln>
        </p:spPr>
        <p:txBody>
          <a:bodyPr>
            <a:spAutoFit/>
          </a:bodyPr>
          <a:lstStyle/>
          <a:p>
            <a:pPr marL="342900" indent="-342900" eaLnBrk="0" hangingPunct="0">
              <a:spcBef>
                <a:spcPct val="20000"/>
              </a:spcBef>
              <a:buClr>
                <a:schemeClr val="tx2"/>
              </a:buClr>
              <a:buFont typeface="Wingdings" pitchFamily="2" charset="2"/>
              <a:buChar char="v"/>
            </a:pPr>
            <a:r>
              <a:rPr lang="en-US" sz="2400" b="1"/>
              <a:t> Minimizing Packets Transmissions  </a:t>
            </a:r>
          </a:p>
        </p:txBody>
      </p:sp>
      <p:graphicFrame>
        <p:nvGraphicFramePr>
          <p:cNvPr id="146447" name="Object 15"/>
          <p:cNvGraphicFramePr>
            <a:graphicFrameLocks noChangeAspect="1"/>
          </p:cNvGraphicFramePr>
          <p:nvPr/>
        </p:nvGraphicFramePr>
        <p:xfrm>
          <a:off x="2700338" y="4437063"/>
          <a:ext cx="3527425" cy="520700"/>
        </p:xfrm>
        <a:graphic>
          <a:graphicData uri="http://schemas.openxmlformats.org/presentationml/2006/ole">
            <mc:AlternateContent xmlns:mc="http://schemas.openxmlformats.org/markup-compatibility/2006">
              <mc:Choice xmlns:v="urn:schemas-microsoft-com:vml" Requires="v">
                <p:oleObj spid="_x0000_s8308" name="Equation" r:id="rId3" imgW="1333500" imgH="254000" progId="Equation.3">
                  <p:embed/>
                </p:oleObj>
              </mc:Choice>
              <mc:Fallback>
                <p:oleObj name="Equation" r:id="rId3" imgW="13335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437063"/>
                        <a:ext cx="3527425"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6446" name="Object 14"/>
          <p:cNvGraphicFramePr>
            <a:graphicFrameLocks noChangeAspect="1"/>
          </p:cNvGraphicFramePr>
          <p:nvPr/>
        </p:nvGraphicFramePr>
        <p:xfrm>
          <a:off x="2700338" y="5229225"/>
          <a:ext cx="5256212" cy="534988"/>
        </p:xfrm>
        <a:graphic>
          <a:graphicData uri="http://schemas.openxmlformats.org/presentationml/2006/ole">
            <mc:AlternateContent xmlns:mc="http://schemas.openxmlformats.org/markup-compatibility/2006">
              <mc:Choice xmlns:v="urn:schemas-microsoft-com:vml" Requires="v">
                <p:oleObj spid="_x0000_s8309" name="Equation" r:id="rId5" imgW="2209800" imgH="241300" progId="Equation.3">
                  <p:embed/>
                </p:oleObj>
              </mc:Choice>
              <mc:Fallback>
                <p:oleObj name="Equation" r:id="rId5" imgW="22098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5229225"/>
                        <a:ext cx="5256212"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6450" name="Rectangle 16"/>
          <p:cNvSpPr>
            <a:spLocks noChangeArrowheads="1"/>
          </p:cNvSpPr>
          <p:nvPr/>
        </p:nvSpPr>
        <p:spPr bwMode="auto">
          <a:xfrm>
            <a:off x="0" y="2824163"/>
            <a:ext cx="9144000" cy="0"/>
          </a:xfrm>
          <a:prstGeom prst="rect">
            <a:avLst/>
          </a:prstGeom>
          <a:noFill/>
          <a:ln w="9525">
            <a:noFill/>
            <a:miter lim="800000"/>
            <a:headEnd/>
            <a:tailEnd/>
          </a:ln>
        </p:spPr>
        <p:txBody>
          <a:bodyPr wrap="none" anchor="ctr">
            <a:spAutoFit/>
          </a:bodyPr>
          <a:lstStyle/>
          <a:p>
            <a:pPr indent="182563"/>
            <a:endParaRPr lang="en-AU"/>
          </a:p>
        </p:txBody>
      </p:sp>
      <p:sp>
        <p:nvSpPr>
          <p:cNvPr id="2" name="Date Placeholder 1"/>
          <p:cNvSpPr>
            <a:spLocks noGrp="1"/>
          </p:cNvSpPr>
          <p:nvPr>
            <p:ph type="dt" sz="half" idx="10"/>
          </p:nvPr>
        </p:nvSpPr>
        <p:spPr/>
        <p:txBody>
          <a:bodyPr/>
          <a:lstStyle/>
          <a:p>
            <a:pPr>
              <a:defRPr/>
            </a:pPr>
            <a:r>
              <a:rPr lang="en-GB" smtClean="0"/>
              <a:t>12th Dec 2010</a:t>
            </a:r>
            <a:endParaRPr lang="en-US"/>
          </a:p>
        </p:txBody>
      </p:sp>
      <p:sp>
        <p:nvSpPr>
          <p:cNvPr id="3" name="Footer Placeholder 2"/>
          <p:cNvSpPr>
            <a:spLocks noGrp="1"/>
          </p:cNvSpPr>
          <p:nvPr>
            <p:ph type="ftr" sz="quarter" idx="11"/>
          </p:nvPr>
        </p:nvSpPr>
        <p:spPr/>
        <p:txBody>
          <a:bodyPr/>
          <a:lstStyle/>
          <a:p>
            <a:pPr>
              <a:defRPr/>
            </a:pPr>
            <a:r>
              <a:rPr lang="en-US" smtClean="0"/>
              <a:t>Dr. Kevin Lee, TrustCOM 2010</a:t>
            </a:r>
            <a:endParaRPr lang="en-US"/>
          </a:p>
        </p:txBody>
      </p:sp>
      <p:sp>
        <p:nvSpPr>
          <p:cNvPr id="4" name="Slide Number Placeholder 3"/>
          <p:cNvSpPr>
            <a:spLocks noGrp="1"/>
          </p:cNvSpPr>
          <p:nvPr>
            <p:ph type="sldNum" sz="quarter" idx="12"/>
          </p:nvPr>
        </p:nvSpPr>
        <p:spPr/>
        <p:txBody>
          <a:bodyPr/>
          <a:lstStyle/>
          <a:p>
            <a:pPr>
              <a:defRPr/>
            </a:pPr>
            <a:fld id="{D559EE3C-EBA1-4056-ABEC-98232574607D}" type="slidenum">
              <a:rPr lang="en-US" smtClean="0"/>
              <a:pPr>
                <a:defRPr/>
              </a:pPr>
              <a:t>9</a:t>
            </a:fld>
            <a:endParaRPr lang="en-US"/>
          </a:p>
        </p:txBody>
      </p:sp>
      <p:sp>
        <p:nvSpPr>
          <p:cNvPr id="13" name="Rectangle 2"/>
          <p:cNvSpPr>
            <a:spLocks noChangeArrowheads="1"/>
          </p:cNvSpPr>
          <p:nvPr/>
        </p:nvSpPr>
        <p:spPr bwMode="white">
          <a:xfrm>
            <a:off x="367626" y="332656"/>
            <a:ext cx="6804025" cy="649288"/>
          </a:xfrm>
          <a:prstGeom prst="rect">
            <a:avLst/>
          </a:prstGeom>
          <a:noFill/>
          <a:ln w="9525">
            <a:noFill/>
            <a:miter lim="800000"/>
            <a:headEnd/>
            <a:tailEnd/>
          </a:ln>
        </p:spPr>
        <p:txBody>
          <a:bodyPr lIns="90000" tIns="46800" rIns="90000" bIns="46800" anchor="ctr"/>
          <a:lstStyle/>
          <a:p>
            <a:pPr marL="812800" indent="-8128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solidFill>
                  <a:srgbClr val="FF9900"/>
                </a:solidFill>
              </a:rPr>
              <a:t> </a:t>
            </a:r>
            <a:r>
              <a:rPr lang="en-US" sz="3200" b="1" dirty="0" smtClean="0">
                <a:solidFill>
                  <a:srgbClr val="FF9900"/>
                </a:solidFill>
              </a:rPr>
              <a:t>The proposed </a:t>
            </a:r>
            <a:r>
              <a:rPr lang="en-US" sz="2800" b="1" dirty="0" smtClean="0">
                <a:solidFill>
                  <a:srgbClr val="FF9900"/>
                </a:solidFill>
              </a:rPr>
              <a:t>Trustworthy </a:t>
            </a:r>
            <a:r>
              <a:rPr lang="en-US" sz="2800" b="1" dirty="0">
                <a:solidFill>
                  <a:srgbClr val="FF9900"/>
                </a:solidFill>
              </a:rPr>
              <a:t>Energy Efficient </a:t>
            </a:r>
            <a:r>
              <a:rPr lang="en-US" sz="2800" b="1" dirty="0" smtClean="0">
                <a:solidFill>
                  <a:srgbClr val="FF9900"/>
                </a:solidFill>
              </a:rPr>
              <a:t>Routing Framework</a:t>
            </a:r>
            <a:r>
              <a:rPr lang="en-US" sz="2800" dirty="0">
                <a:solidFill>
                  <a:schemeClr val="bg1"/>
                </a:solidFill>
              </a:rPr>
              <a:t/>
            </a:r>
            <a:br>
              <a:rPr lang="en-US" sz="2800" dirty="0">
                <a:solidFill>
                  <a:schemeClr val="bg1"/>
                </a:solidFill>
              </a:rPr>
            </a:br>
            <a:endParaRPr lang="en-AU" sz="2800" dirty="0">
              <a:solidFill>
                <a:schemeClr val="bg1"/>
              </a:solidFill>
            </a:endParaRPr>
          </a:p>
        </p:txBody>
      </p:sp>
    </p:spTree>
    <p:extLst>
      <p:ext uri="{BB962C8B-B14F-4D97-AF65-F5344CB8AC3E}">
        <p14:creationId xmlns:p14="http://schemas.microsoft.com/office/powerpoint/2010/main" val="18830488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rporatePowerpoint_MurdochUni folder">
  <a:themeElements>
    <a:clrScheme name="Curtin University">
      <a:dk1>
        <a:srgbClr val="000000"/>
      </a:dk1>
      <a:lt1>
        <a:srgbClr val="FFFFFF"/>
      </a:lt1>
      <a:dk2>
        <a:srgbClr val="000000"/>
      </a:dk2>
      <a:lt2>
        <a:srgbClr val="808080"/>
      </a:lt2>
      <a:accent1>
        <a:srgbClr val="663366"/>
      </a:accent1>
      <a:accent2>
        <a:srgbClr val="B58C0A"/>
      </a:accent2>
      <a:accent3>
        <a:srgbClr val="FFFFFF"/>
      </a:accent3>
      <a:accent4>
        <a:srgbClr val="000000"/>
      </a:accent4>
      <a:accent5>
        <a:srgbClr val="B8ADB8"/>
      </a:accent5>
      <a:accent6>
        <a:srgbClr val="A47E08"/>
      </a:accent6>
      <a:hlink>
        <a:srgbClr val="005B85"/>
      </a:hlink>
      <a:folHlink>
        <a:srgbClr val="66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CorporatePowerpoint_MurdochUni folder.potx</Template>
  <TotalTime>12055</TotalTime>
  <Words>1587</Words>
  <Application>Microsoft Macintosh PowerPoint</Application>
  <PresentationFormat>On-screen Show (4:3)</PresentationFormat>
  <Paragraphs>242</Paragraphs>
  <Slides>20</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CorporatePowerpoint_MurdochUni folder</vt:lpstr>
      <vt:lpstr>Visio</vt:lpstr>
      <vt:lpstr>Equation</vt:lpstr>
      <vt:lpstr>Trusted Routing for Resource-Constrained Wireless Sensor Networks</vt:lpstr>
      <vt:lpstr>Topic Overview</vt:lpstr>
      <vt:lpstr>BACKGROUND  Wireless Sensor’s</vt:lpstr>
      <vt:lpstr>BACKGROUND  Wireless Sensor Networks</vt:lpstr>
      <vt:lpstr>Challenges in Wireless Sensor Networks</vt:lpstr>
      <vt:lpstr>PowerPoint Presentation</vt:lpstr>
      <vt:lpstr>PowerPoint Presentation</vt:lpstr>
      <vt:lpstr>PowerPoint Presentation</vt:lpstr>
      <vt:lpstr>PowerPoint Presentation</vt:lpstr>
      <vt:lpstr>PowerPoint Presentation</vt:lpstr>
      <vt:lpstr>PowerPoint Presentation</vt:lpstr>
      <vt:lpstr>Performance Evaluation</vt:lpstr>
      <vt:lpstr>PowerPoint Presentation</vt:lpstr>
      <vt:lpstr>PowerPoint Presentation</vt:lpstr>
      <vt:lpstr>PowerPoint Presentation</vt:lpstr>
      <vt:lpstr>PowerPoint Presentation</vt:lpstr>
      <vt:lpstr>PowerPoint Presentation</vt:lpstr>
      <vt:lpstr>PowerPoint Presentation</vt:lpstr>
      <vt:lpstr>CONCLUSION AND FUTURE WORK  </vt:lpstr>
      <vt:lpstr>Any Questions?   Primary Author:    Khaled Daabaj k.daabaj@Murdoch.edu.au  </vt:lpstr>
    </vt:vector>
  </TitlesOfParts>
  <Company>University of Mannheim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Lee</dc:creator>
  <cp:lastModifiedBy>Kevin Lee</cp:lastModifiedBy>
  <cp:revision>113</cp:revision>
  <cp:lastPrinted>2010-12-07T07:03:47Z</cp:lastPrinted>
  <dcterms:created xsi:type="dcterms:W3CDTF">2010-11-15T05:25:55Z</dcterms:created>
  <dcterms:modified xsi:type="dcterms:W3CDTF">2010-12-11T13:25:48Z</dcterms:modified>
</cp:coreProperties>
</file>