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97E7AB-7751-F241-82A5-CD295209BF96}">
          <p14:sldIdLst>
            <p14:sldId id="256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3BFF-29E1-644B-B24B-E46D53C5614B}" type="datetime1">
              <a:rPr lang="en-US" smtClean="0"/>
              <a:pPr/>
              <a:t>07/12/2010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89B9-E1F0-E643-8038-C3A9035DB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4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416D1-0280-E24C-9D15-976DFDE53133}" type="datetime1">
              <a:rPr lang="en-US" smtClean="0"/>
              <a:pPr/>
              <a:t>07/12/2010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B2A3-0A0C-499E-9F17-AEF11F0493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683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2048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MS defense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B5DDF-7C5E-461E-909E-B7D8085A797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02937" y="696403"/>
            <a:ext cx="4849060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423"/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3946" cy="4113169"/>
          </a:xfrm>
          <a:noFill/>
          <a:ln/>
        </p:spPr>
        <p:txBody>
          <a:bodyPr wrap="none" anchor="ctr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140956" y="696403"/>
            <a:ext cx="457302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423"/>
            <a:endParaRPr lang="en-A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3946" cy="4113169"/>
          </a:xfrm>
          <a:noFill/>
          <a:ln/>
        </p:spPr>
        <p:txBody>
          <a:bodyPr wrap="none" anchor="ctr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002937" y="696403"/>
            <a:ext cx="4849060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423"/>
            <a:endParaRPr lang="en-A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3946" cy="4113169"/>
          </a:xfrm>
          <a:noFill/>
          <a:ln/>
        </p:spPr>
        <p:txBody>
          <a:bodyPr wrap="none" anchor="ctr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002937" y="696403"/>
            <a:ext cx="4849060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423"/>
            <a:endParaRPr lang="en-A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3946" cy="4113169"/>
          </a:xfrm>
          <a:noFill/>
          <a:ln/>
        </p:spPr>
        <p:txBody>
          <a:bodyPr wrap="none" anchor="ctr"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002937" y="696403"/>
            <a:ext cx="4849060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423"/>
            <a:endParaRPr lang="en-A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3946" cy="4113169"/>
          </a:xfrm>
          <a:noFill/>
          <a:ln/>
        </p:spPr>
        <p:txBody>
          <a:bodyPr wrap="none" anchor="ctr"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Tem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8862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705600" cy="808038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457200" indent="-457200">
              <a:buFont typeface="Arial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dirty="0" smtClean="0"/>
              <a:t>Click to add text</a:t>
            </a:r>
          </a:p>
        </p:txBody>
      </p:sp>
      <p:pic>
        <p:nvPicPr>
          <p:cNvPr id="6" name="Picture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152400"/>
            <a:ext cx="1447800" cy="14478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25th Nov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Kevin Lee, NESEA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June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KFUPM: MS Defense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9587-6AEA-4D89-95DB-07B02008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June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KFUPM: MS Defense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09D1-7393-44AE-93D3-49DD1649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25th Nov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Dr. Kevin Lee, NESEA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Reliable Routing for Low-Power Smart Space Communications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/>
            </a:r>
            <a:br>
              <a:rPr lang="en-US" sz="2222" dirty="0" smtClean="0"/>
            </a:br>
            <a:endParaRPr lang="en-AU" sz="2222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2438400"/>
          </a:xfrm>
        </p:spPr>
        <p:txBody>
          <a:bodyPr>
            <a:normAutofit fontScale="92500"/>
          </a:bodyPr>
          <a:lstStyle/>
          <a:p>
            <a:r>
              <a:rPr lang="en-AU" sz="2000" dirty="0" smtClean="0"/>
              <a:t>Dr. Kevin Lee, </a:t>
            </a:r>
          </a:p>
          <a:p>
            <a:r>
              <a:rPr lang="en-US" sz="1800" dirty="0" err="1" smtClean="0"/>
              <a:t>Khaled</a:t>
            </a:r>
            <a:r>
              <a:rPr lang="en-US" sz="1800" dirty="0" smtClean="0"/>
              <a:t> </a:t>
            </a:r>
            <a:r>
              <a:rPr lang="en-US" sz="1800" dirty="0" err="1" smtClean="0"/>
              <a:t>Daabaj</a:t>
            </a:r>
            <a:r>
              <a:rPr lang="en-US" sz="1800" dirty="0" smtClean="0"/>
              <a:t>, Michael Dixon, Terry </a:t>
            </a:r>
            <a:r>
              <a:rPr lang="en-US" sz="1800" dirty="0" err="1" smtClean="0"/>
              <a:t>Koziniec</a:t>
            </a:r>
            <a:r>
              <a:rPr lang="en-US" sz="1800" dirty="0" smtClean="0"/>
              <a:t>,</a:t>
            </a:r>
            <a:endParaRPr lang="en-AU" sz="2000" dirty="0" smtClean="0"/>
          </a:p>
          <a:p>
            <a:r>
              <a:rPr lang="en-AU" sz="2000" dirty="0" smtClean="0"/>
              <a:t>Murdoch University</a:t>
            </a:r>
          </a:p>
          <a:p>
            <a:endParaRPr lang="en-AU" sz="2000" dirty="0" smtClean="0"/>
          </a:p>
          <a:p>
            <a:r>
              <a:rPr lang="en-AU" sz="2000" dirty="0" smtClean="0"/>
              <a:t>December 9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2010</a:t>
            </a:r>
            <a:endParaRPr lang="en-AU" sz="2000" dirty="0"/>
          </a:p>
          <a:p>
            <a:r>
              <a:rPr lang="en-AU" sz="2000" dirty="0"/>
              <a:t>6th International Symposium on Wireless sensor network Technologies and Applications for Smart Space (WTA 2010)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76250"/>
            <a:ext cx="5456237" cy="487363"/>
          </a:xfrm>
        </p:spPr>
        <p:txBody>
          <a:bodyPr lIns="90000" tIns="46800" rIns="90000" bIns="46800">
            <a:normAutofit fontScale="90000"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FF9933"/>
                </a:solidFill>
              </a:rPr>
              <a:t>Performance Evaluation</a:t>
            </a:r>
            <a:endParaRPr lang="en-AU" sz="2000" b="1" smtClean="0">
              <a:solidFill>
                <a:srgbClr val="FF9933"/>
              </a:solidFill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497887" cy="4681537"/>
          </a:xfrm>
        </p:spPr>
        <p:txBody>
          <a:bodyPr lIns="0" tIns="0" rIns="0" bIns="0"/>
          <a:lstStyle/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Evaluation Methodology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1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6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Testbed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9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Outdoor interference-prone environment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1400" smtClean="0"/>
              <a:t>     - </a:t>
            </a: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static randomly deployed TelosB motes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- Single fixed perimeter sink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- Network stack: TinyOS IEEE802.15.4 (CSMA) on CC2420 2.4GHz radio</a:t>
            </a:r>
            <a:endParaRPr lang="en-GB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9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260350" indent="-260350" defTabSz="449263">
              <a:lnSpc>
                <a:spcPct val="80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6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Large-Scale Simulations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900" smtClean="0"/>
              <a:t>        </a:t>
            </a:r>
            <a:r>
              <a:rPr lang="en-AU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- 100 static sensor nodes in a square sensor field of 10x10 grid 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GB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- Various scenarios of 30, 50 and 70 source nodes </a:t>
            </a:r>
            <a:endParaRPr lang="en-AU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AU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IEEE 802.15.4 with bandwidth of 250Kbps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- Multipath shadowing propagation model 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GB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- CC2420 radio energy model </a:t>
            </a:r>
            <a:endParaRPr lang="en-AU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900" smtClean="0"/>
              <a:t>     </a:t>
            </a:r>
            <a:endParaRPr lang="en-US" sz="9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900" smtClean="0"/>
              <a:t>     </a:t>
            </a:r>
            <a:endParaRPr lang="en-US" sz="9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6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Benchmarking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9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Comparisons with TinyOS-2.x MultihopLQI collection routing protocol  </a:t>
            </a:r>
          </a:p>
          <a:p>
            <a:pPr marL="260350" indent="-260350" defTabSz="449263">
              <a:lnSpc>
                <a:spcPct val="80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 Simulations validate the experiments </a:t>
            </a:r>
          </a:p>
          <a:p>
            <a:pPr marL="260350" indent="-260350" defTabSz="449263">
              <a:lnSpc>
                <a:spcPct val="80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0350" indent="-260350" defTabSz="449263">
              <a:lnSpc>
                <a:spcPct val="80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 sz="9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23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DDACEE9-EF7D-490F-B133-B1C4B7587437}" type="slidenum">
              <a:rPr lang="en-US" sz="1400">
                <a:cs typeface="+mn-cs"/>
              </a:rPr>
              <a:pPr algn="r">
                <a:defRPr/>
              </a:pPr>
              <a:t>10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8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381750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448163-287C-477D-8B1C-11EFB4F99E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0685" name="Rectangle 13"/>
          <p:cNvSpPr>
            <a:spLocks noChangeArrowheads="1"/>
          </p:cNvSpPr>
          <p:nvPr/>
        </p:nvSpPr>
        <p:spPr bwMode="auto">
          <a:xfrm>
            <a:off x="2555875" y="333375"/>
            <a:ext cx="5832475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Experimental Observations</a:t>
            </a:r>
            <a:r>
              <a:rPr lang="en-AU" sz="2000" b="1">
                <a:solidFill>
                  <a:schemeClr val="bg1"/>
                </a:solidFill>
              </a:rPr>
              <a:t/>
            </a:r>
            <a:br>
              <a:rPr lang="en-AU" sz="2000" b="1">
                <a:solidFill>
                  <a:schemeClr val="bg1"/>
                </a:solidFill>
              </a:rPr>
            </a:br>
            <a:endParaRPr lang="en-AU" sz="2000" b="1">
              <a:solidFill>
                <a:schemeClr val="bg1"/>
              </a:solidFill>
            </a:endParaRPr>
          </a:p>
        </p:txBody>
      </p:sp>
      <p:sp>
        <p:nvSpPr>
          <p:cNvPr id="70686" name="Content Placeholder 2"/>
          <p:cNvSpPr>
            <a:spLocks/>
          </p:cNvSpPr>
          <p:nvPr/>
        </p:nvSpPr>
        <p:spPr bwMode="auto">
          <a:xfrm>
            <a:off x="323850" y="1484313"/>
            <a:ext cx="806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Network Connectivity and Link Dynamics</a:t>
            </a:r>
          </a:p>
        </p:txBody>
      </p:sp>
      <p:sp>
        <p:nvSpPr>
          <p:cNvPr id="70687" name="Rectangle 20"/>
          <p:cNvSpPr>
            <a:spLocks noChangeArrowheads="1"/>
          </p:cNvSpPr>
          <p:nvPr/>
        </p:nvSpPr>
        <p:spPr bwMode="auto">
          <a:xfrm>
            <a:off x="611188" y="1989138"/>
            <a:ext cx="7921625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/>
              <a:t>Due to pure reliance on link quality, MultihopLQI deals inappropriately with the asymmetric link problem as child sensor nodes might not get their packets acknowledged</a:t>
            </a:r>
            <a:endParaRPr lang="en-AU"/>
          </a:p>
        </p:txBody>
      </p:sp>
      <p:graphicFrame>
        <p:nvGraphicFramePr>
          <p:cNvPr id="70681" name="Object 25"/>
          <p:cNvGraphicFramePr>
            <a:graphicFrameLocks noChangeAspect="1"/>
          </p:cNvGraphicFramePr>
          <p:nvPr/>
        </p:nvGraphicFramePr>
        <p:xfrm>
          <a:off x="611188" y="2997200"/>
          <a:ext cx="4319587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Visio" r:id="rId3" imgW="5261172" imgH="2383553" progId="Visio.Drawing.11">
                  <p:embed/>
                </p:oleObj>
              </mc:Choice>
              <mc:Fallback>
                <p:oleObj name="Visio" r:id="rId3" imgW="5261172" imgH="2383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97200"/>
                        <a:ext cx="4319587" cy="256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27"/>
          <p:cNvGraphicFramePr>
            <a:graphicFrameLocks noChangeAspect="1"/>
          </p:cNvGraphicFramePr>
          <p:nvPr/>
        </p:nvGraphicFramePr>
        <p:xfrm>
          <a:off x="5435600" y="2492375"/>
          <a:ext cx="37084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isio" r:id="rId5" imgW="2159225" imgH="1866693" progId="Visio.Drawing.11">
                  <p:embed/>
                </p:oleObj>
              </mc:Choice>
              <mc:Fallback>
                <p:oleObj name="Visio" r:id="rId5" imgW="2159225" imgH="18666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492375"/>
                        <a:ext cx="3708400" cy="309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8" name="Rectangle 30"/>
          <p:cNvSpPr>
            <a:spLocks noChangeArrowheads="1"/>
          </p:cNvSpPr>
          <p:nvPr/>
        </p:nvSpPr>
        <p:spPr bwMode="auto">
          <a:xfrm>
            <a:off x="5219700" y="5665788"/>
            <a:ext cx="392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000" b="1"/>
              <a:t>Using averaged link quality values allows node 1 to switch to reachable node, e.g., node 2, to be its new valid parent after maximum transmission failures due to link asymmetry and transmission range between nodes 1 and 4.</a:t>
            </a:r>
          </a:p>
        </p:txBody>
      </p:sp>
      <p:sp>
        <p:nvSpPr>
          <p:cNvPr id="70689" name="Rectangle 32"/>
          <p:cNvSpPr>
            <a:spLocks noChangeArrowheads="1"/>
          </p:cNvSpPr>
          <p:nvPr/>
        </p:nvSpPr>
        <p:spPr bwMode="auto">
          <a:xfrm>
            <a:off x="539750" y="5665788"/>
            <a:ext cx="431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000" b="1"/>
              <a:t>Based on LQI, sensor node 14 is in the opposite direction of where the sink is located but it is selected as a parent for node 16 instead of selecting node 19 and constructs the optimal route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51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B96ECC-2A14-4C19-96A2-9CBD5C4E24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6194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Experimental Observations</a:t>
            </a:r>
            <a:r>
              <a:rPr lang="en-AU" sz="3200">
                <a:solidFill>
                  <a:srgbClr val="FF9933"/>
                </a:solidFill>
              </a:rPr>
              <a:t> </a:t>
            </a:r>
            <a:r>
              <a:rPr lang="en-AU" sz="2000">
                <a:solidFill>
                  <a:srgbClr val="FF9933"/>
                </a:solidFill>
              </a:rPr>
              <a:t>(Cont.)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36195" name="Content Placeholder 2"/>
          <p:cNvSpPr>
            <a:spLocks/>
          </p:cNvSpPr>
          <p:nvPr/>
        </p:nvSpPr>
        <p:spPr bwMode="auto">
          <a:xfrm>
            <a:off x="323850" y="1484313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Recovery from Link Failures</a:t>
            </a:r>
          </a:p>
        </p:txBody>
      </p:sp>
      <p:sp>
        <p:nvSpPr>
          <p:cNvPr id="136196" name="Rectangle 11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6197" name="Rectangle 13"/>
          <p:cNvSpPr>
            <a:spLocks noChangeArrowheads="1"/>
          </p:cNvSpPr>
          <p:nvPr/>
        </p:nvSpPr>
        <p:spPr bwMode="auto">
          <a:xfrm>
            <a:off x="395288" y="1916113"/>
            <a:ext cx="8064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    When a link is broken at 100ms within a short-term transmission period, the proposed scheme provides a faster recovery from broken links.</a:t>
            </a:r>
          </a:p>
        </p:txBody>
      </p:sp>
      <p:sp>
        <p:nvSpPr>
          <p:cNvPr id="136198" name="Rectangle 15"/>
          <p:cNvSpPr>
            <a:spLocks noChangeArrowheads="1"/>
          </p:cNvSpPr>
          <p:nvPr/>
        </p:nvSpPr>
        <p:spPr bwMode="auto">
          <a:xfrm>
            <a:off x="0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13619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20938"/>
            <a:ext cx="5616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68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0A9C05A-ECFA-40AD-8BDA-4421903DA09A}" type="slidenum">
              <a:rPr lang="en-US" sz="1400">
                <a:cs typeface="+mn-cs"/>
              </a:rPr>
              <a:pPr algn="r">
                <a:defRPr/>
              </a:pPr>
              <a:t>13</a:t>
            </a:fld>
            <a:endParaRPr lang="en-US" sz="1400">
              <a:cs typeface="+mn-cs"/>
            </a:endParaRPr>
          </a:p>
        </p:txBody>
      </p:sp>
      <p:sp>
        <p:nvSpPr>
          <p:cNvPr id="137218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Experimental Observations</a:t>
            </a:r>
            <a:r>
              <a:rPr lang="en-AU" sz="3200">
                <a:solidFill>
                  <a:srgbClr val="FF9933"/>
                </a:solidFill>
              </a:rPr>
              <a:t> </a:t>
            </a:r>
            <a:r>
              <a:rPr lang="en-AU" sz="2000">
                <a:solidFill>
                  <a:srgbClr val="FF9933"/>
                </a:solidFill>
              </a:rPr>
              <a:t>(Cont.)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37219" name="Rectangle 11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7220" name="Rectangle 15"/>
          <p:cNvSpPr>
            <a:spLocks noChangeArrowheads="1"/>
          </p:cNvSpPr>
          <p:nvPr/>
        </p:nvSpPr>
        <p:spPr bwMode="auto">
          <a:xfrm>
            <a:off x="0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7221" name="Content Placeholder 2"/>
          <p:cNvSpPr>
            <a:spLocks/>
          </p:cNvSpPr>
          <p:nvPr/>
        </p:nvSpPr>
        <p:spPr bwMode="auto">
          <a:xfrm>
            <a:off x="395288" y="15573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Route Messages vs. Link Failure</a:t>
            </a:r>
          </a:p>
        </p:txBody>
      </p:sp>
      <p:sp>
        <p:nvSpPr>
          <p:cNvPr id="137222" name="Rectangle 19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7223" name="Rectangle 21"/>
          <p:cNvSpPr>
            <a:spLocks noChangeArrowheads="1"/>
          </p:cNvSpPr>
          <p:nvPr/>
        </p:nvSpPr>
        <p:spPr bwMode="auto">
          <a:xfrm>
            <a:off x="539750" y="1916113"/>
            <a:ext cx="860425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    During long-term transmission periods, the beaconing rate of route messages in the proposed scheme is slightly increased compared to MultihopLQI due to destroyed route. It rapidly reconstruct a routing path on an alternative route</a:t>
            </a:r>
          </a:p>
        </p:txBody>
      </p:sp>
      <p:pic>
        <p:nvPicPr>
          <p:cNvPr id="1372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08275"/>
            <a:ext cx="56880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84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BD76FAD-C4D2-4E80-8080-3585F2C2E20F}" type="slidenum">
              <a:rPr lang="en-US" sz="1400">
                <a:cs typeface="+mn-cs"/>
              </a:rPr>
              <a:pPr algn="r">
                <a:defRPr/>
              </a:pPr>
              <a:t>14</a:t>
            </a:fld>
            <a:endParaRPr lang="en-US" sz="1400">
              <a:cs typeface="+mn-cs"/>
            </a:endParaRPr>
          </a:p>
        </p:txBody>
      </p:sp>
      <p:sp>
        <p:nvSpPr>
          <p:cNvPr id="138242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Experimental Observations</a:t>
            </a:r>
            <a:r>
              <a:rPr lang="en-AU" sz="3200">
                <a:solidFill>
                  <a:srgbClr val="FF9933"/>
                </a:solidFill>
              </a:rPr>
              <a:t> </a:t>
            </a:r>
            <a:r>
              <a:rPr lang="en-AU" sz="2000">
                <a:solidFill>
                  <a:srgbClr val="FF9933"/>
                </a:solidFill>
              </a:rPr>
              <a:t>(Cont.)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38243" name="Rectangle 11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8244" name="Rectangle 15"/>
          <p:cNvSpPr>
            <a:spLocks noChangeArrowheads="1"/>
          </p:cNvSpPr>
          <p:nvPr/>
        </p:nvSpPr>
        <p:spPr bwMode="auto">
          <a:xfrm>
            <a:off x="0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8245" name="Content Placeholder 2"/>
          <p:cNvSpPr>
            <a:spLocks/>
          </p:cNvSpPr>
          <p:nvPr/>
        </p:nvSpPr>
        <p:spPr bwMode="auto">
          <a:xfrm>
            <a:off x="395288" y="13414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End-to-End Packet Delivery Delay</a:t>
            </a:r>
          </a:p>
        </p:txBody>
      </p:sp>
      <p:sp>
        <p:nvSpPr>
          <p:cNvPr id="138246" name="Rectangle 19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8247" name="Rectangle 21"/>
          <p:cNvSpPr>
            <a:spLocks noChangeArrowheads="1"/>
          </p:cNvSpPr>
          <p:nvPr/>
        </p:nvSpPr>
        <p:spPr bwMode="auto">
          <a:xfrm>
            <a:off x="468313" y="1773238"/>
            <a:ext cx="8567737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Since </a:t>
            </a:r>
            <a:r>
              <a:rPr lang="en-US"/>
              <a:t>MultihopLQI keeps a state of one parent at a time, it is incapable of rapidly recovering from a broken route</a:t>
            </a:r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/>
              <a:t>The proposed responds quickly to recover from a broken route as it maintains an alternative route to compensate the failed one. This new constructed route is used temporarily as a backup route to deliver source-originated data packets in timely manner towards the base station.</a:t>
            </a:r>
            <a:r>
              <a:rPr lang="en-AU"/>
              <a:t> However, the hop count (</a:t>
            </a:r>
            <a:r>
              <a:rPr lang="en-AU" i="1"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AU"/>
              <a:t>) might increase</a:t>
            </a:r>
          </a:p>
        </p:txBody>
      </p:sp>
      <p:sp>
        <p:nvSpPr>
          <p:cNvPr id="138248" name="Rectangle 11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8249" name="Rectangle 14"/>
          <p:cNvSpPr>
            <a:spLocks noChangeArrowheads="1"/>
          </p:cNvSpPr>
          <p:nvPr/>
        </p:nvSpPr>
        <p:spPr bwMode="auto">
          <a:xfrm>
            <a:off x="900113" y="6453188"/>
            <a:ext cx="3611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>
                <a:schemeClr val="tx1"/>
              </a:buClr>
              <a:buSzPct val="100000"/>
              <a:tabLst>
                <a:tab pos="457200" algn="l"/>
              </a:tabLst>
            </a:pPr>
            <a:r>
              <a:rPr lang="en-US" sz="1200" b="1"/>
              <a:t>Route Recovery Delay in the Proposed Scheme</a:t>
            </a:r>
          </a:p>
        </p:txBody>
      </p:sp>
      <p:sp>
        <p:nvSpPr>
          <p:cNvPr id="138250" name="Rectangle 15"/>
          <p:cNvSpPr>
            <a:spLocks noChangeArrowheads="1"/>
          </p:cNvSpPr>
          <p:nvPr/>
        </p:nvSpPr>
        <p:spPr bwMode="auto">
          <a:xfrm>
            <a:off x="5148263" y="6453188"/>
            <a:ext cx="290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>
                <a:schemeClr val="tx1"/>
              </a:buClr>
              <a:buSzPct val="100000"/>
              <a:tabLst>
                <a:tab pos="457200" algn="l"/>
              </a:tabLst>
            </a:pPr>
            <a:r>
              <a:rPr lang="en-US" sz="1200" b="1"/>
              <a:t>Route Recovery Delay in MultihopLQI</a:t>
            </a:r>
          </a:p>
        </p:txBody>
      </p:sp>
      <p:pic>
        <p:nvPicPr>
          <p:cNvPr id="138251" name="Picture 27" descr="Figure 7 (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38433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28" descr="Figure 7 (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3463"/>
            <a:ext cx="38163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03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44EB06B-C2EA-410E-8F72-CD0BE14A83EA}" type="slidenum">
              <a:rPr lang="en-US" sz="1400">
                <a:cs typeface="+mn-cs"/>
              </a:rPr>
              <a:pPr algn="r">
                <a:defRPr/>
              </a:pPr>
              <a:t>15</a:t>
            </a:fld>
            <a:endParaRPr lang="en-US" sz="1400">
              <a:cs typeface="+mn-cs"/>
            </a:endParaRPr>
          </a:p>
        </p:txBody>
      </p:sp>
      <p:sp>
        <p:nvSpPr>
          <p:cNvPr id="126996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Experimental Observations</a:t>
            </a:r>
            <a:r>
              <a:rPr lang="en-AU" sz="3200">
                <a:solidFill>
                  <a:srgbClr val="FF9933"/>
                </a:solidFill>
              </a:rPr>
              <a:t> </a:t>
            </a:r>
            <a:r>
              <a:rPr lang="en-AU" sz="2000">
                <a:solidFill>
                  <a:srgbClr val="FF9933"/>
                </a:solidFill>
              </a:rPr>
              <a:t>(Cont.)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26997" name="Content Placeholder 2"/>
          <p:cNvSpPr>
            <a:spLocks/>
          </p:cNvSpPr>
          <p:nvPr/>
        </p:nvSpPr>
        <p:spPr bwMode="auto">
          <a:xfrm>
            <a:off x="395288" y="13414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Routing Overhead </a:t>
            </a:r>
          </a:p>
        </p:txBody>
      </p:sp>
      <p:sp>
        <p:nvSpPr>
          <p:cNvPr id="126998" name="Rectangle 21"/>
          <p:cNvSpPr>
            <a:spLocks noChangeArrowheads="1"/>
          </p:cNvSpPr>
          <p:nvPr/>
        </p:nvSpPr>
        <p:spPr bwMode="auto">
          <a:xfrm>
            <a:off x="539750" y="1773238"/>
            <a:ext cx="8496300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/>
              <a:t>Over long run, the proposed scheme broadcasts fewer route/control messages as a result of minimising route message transmissions using adaptive beaconing.</a:t>
            </a:r>
            <a:r>
              <a:rPr lang="en-AU"/>
              <a:t> This leads to</a:t>
            </a:r>
            <a:r>
              <a:rPr lang="en-US"/>
              <a:t> less energy consumed for route messages transmissions required for delivering data packets successfully towards the sink. </a:t>
            </a:r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/>
          </a:p>
        </p:txBody>
      </p:sp>
      <p:sp>
        <p:nvSpPr>
          <p:cNvPr id="126999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27000" name="Rectangle 19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126994" name="Object 18"/>
          <p:cNvGraphicFramePr>
            <a:graphicFrameLocks noChangeAspect="1"/>
          </p:cNvGraphicFramePr>
          <p:nvPr/>
        </p:nvGraphicFramePr>
        <p:xfrm>
          <a:off x="2411413" y="6237288"/>
          <a:ext cx="45370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3225600" imgH="380880" progId="Equation.3">
                  <p:embed/>
                </p:oleObj>
              </mc:Choice>
              <mc:Fallback>
                <p:oleObj name="Equation" r:id="rId3" imgW="3225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6237288"/>
                        <a:ext cx="45370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7001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781300"/>
            <a:ext cx="523081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4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1008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smtClean="0"/>
              <a:t>     </a:t>
            </a:r>
          </a:p>
        </p:txBody>
      </p:sp>
      <p:sp>
        <p:nvSpPr>
          <p:cNvPr id="140290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Simulations Results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40291" name="Content Placeholder 2"/>
          <p:cNvSpPr>
            <a:spLocks/>
          </p:cNvSpPr>
          <p:nvPr/>
        </p:nvSpPr>
        <p:spPr bwMode="auto">
          <a:xfrm>
            <a:off x="395288" y="13414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Functional Network Lifetime </a:t>
            </a:r>
          </a:p>
        </p:txBody>
      </p:sp>
      <p:pic>
        <p:nvPicPr>
          <p:cNvPr id="140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5327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Rectangle 21"/>
          <p:cNvSpPr>
            <a:spLocks noChangeArrowheads="1"/>
          </p:cNvSpPr>
          <p:nvPr/>
        </p:nvSpPr>
        <p:spPr bwMode="auto">
          <a:xfrm>
            <a:off x="611188" y="1916113"/>
            <a:ext cx="820896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Due to the low volume of control and data packets transmitted throughout the network, the proposed scheme results in a slower and a more graceful linear degradation of the network lifetime. </a:t>
            </a:r>
            <a:endParaRPr lang="en-US"/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38E1C54-4207-4ABD-B511-F476B970A957}" type="slidenum">
              <a:rPr lang="en-US" sz="1400">
                <a:cs typeface="+mn-cs"/>
              </a:rPr>
              <a:pPr algn="r">
                <a:defRPr/>
              </a:pPr>
              <a:t>16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3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1008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smtClean="0"/>
              <a:t>     </a:t>
            </a:r>
          </a:p>
        </p:txBody>
      </p:sp>
      <p:sp>
        <p:nvSpPr>
          <p:cNvPr id="141314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Simulations Results </a:t>
            </a:r>
            <a:r>
              <a:rPr lang="en-AU">
                <a:solidFill>
                  <a:srgbClr val="FF9933"/>
                </a:solidFill>
              </a:rPr>
              <a:t>(Cont.)</a:t>
            </a:r>
            <a:r>
              <a:rPr lang="en-AU"/>
              <a:t> 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41315" name="Content Placeholder 2"/>
          <p:cNvSpPr>
            <a:spLocks/>
          </p:cNvSpPr>
          <p:nvPr/>
        </p:nvSpPr>
        <p:spPr bwMode="auto">
          <a:xfrm>
            <a:off x="395288" y="13414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Average Dissipated Energy </a:t>
            </a:r>
          </a:p>
        </p:txBody>
      </p:sp>
      <p:sp>
        <p:nvSpPr>
          <p:cNvPr id="141316" name="Rectangle 21"/>
          <p:cNvSpPr>
            <a:spLocks noChangeArrowheads="1"/>
          </p:cNvSpPr>
          <p:nvPr/>
        </p:nvSpPr>
        <p:spPr bwMode="auto">
          <a:xfrm>
            <a:off x="611188" y="1916113"/>
            <a:ext cx="820896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The proposed scheme dissipates less energy for the same number of source nodes. The energy dissipation increases gradually as the number of generating nodes grows.  </a:t>
            </a:r>
            <a:endParaRPr lang="en-US"/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/>
          </a:p>
        </p:txBody>
      </p:sp>
      <p:pic>
        <p:nvPicPr>
          <p:cNvPr id="1413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511175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BA84A2B-907D-43F2-A498-9E7E16D22603}" type="slidenum">
              <a:rPr lang="en-US" sz="1400">
                <a:cs typeface="+mn-cs"/>
              </a:rPr>
              <a:pPr algn="r">
                <a:defRPr/>
              </a:pPr>
              <a:t>17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4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1008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smtClean="0"/>
              <a:t>     </a:t>
            </a:r>
          </a:p>
        </p:txBody>
      </p:sp>
      <p:sp>
        <p:nvSpPr>
          <p:cNvPr id="142338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99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>
                <a:solidFill>
                  <a:srgbClr val="FF9933"/>
                </a:solidFill>
              </a:rPr>
              <a:t>Simulations Results </a:t>
            </a:r>
            <a:r>
              <a:rPr lang="en-AU">
                <a:solidFill>
                  <a:srgbClr val="FF9933"/>
                </a:solidFill>
              </a:rPr>
              <a:t>(Cont.)</a:t>
            </a:r>
            <a:r>
              <a:rPr lang="en-AU"/>
              <a:t> </a:t>
            </a:r>
            <a:r>
              <a:rPr lang="en-AU" sz="2000">
                <a:solidFill>
                  <a:schemeClr val="bg1"/>
                </a:solidFill>
              </a:rPr>
              <a:t/>
            </a:r>
            <a:br>
              <a:rPr lang="en-AU" sz="2000">
                <a:solidFill>
                  <a:schemeClr val="bg1"/>
                </a:solidFill>
              </a:rPr>
            </a:br>
            <a:endParaRPr lang="en-AU" sz="2000">
              <a:solidFill>
                <a:schemeClr val="bg1"/>
              </a:solidFill>
            </a:endParaRPr>
          </a:p>
        </p:txBody>
      </p:sp>
      <p:sp>
        <p:nvSpPr>
          <p:cNvPr id="142339" name="Content Placeholder 2"/>
          <p:cNvSpPr>
            <a:spLocks/>
          </p:cNvSpPr>
          <p:nvPr/>
        </p:nvSpPr>
        <p:spPr bwMode="auto">
          <a:xfrm>
            <a:off x="395288" y="1341438"/>
            <a:ext cx="777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b="1"/>
              <a:t>Average Node Residual Energy </a:t>
            </a:r>
          </a:p>
        </p:txBody>
      </p:sp>
      <p:sp>
        <p:nvSpPr>
          <p:cNvPr id="142340" name="Rectangle 21"/>
          <p:cNvSpPr>
            <a:spLocks noChangeArrowheads="1"/>
          </p:cNvSpPr>
          <p:nvPr/>
        </p:nvSpPr>
        <p:spPr bwMode="auto">
          <a:xfrm>
            <a:off x="611188" y="1916113"/>
            <a:ext cx="820896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The proposed scheme reduces the redundant data copies in the network which results in lower traffic load handled by each individual forwarding node .  </a:t>
            </a:r>
            <a:endParaRPr lang="en-US"/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/>
          </a:p>
        </p:txBody>
      </p:sp>
      <p:pic>
        <p:nvPicPr>
          <p:cNvPr id="1423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5256212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578A7B-FCE7-4E95-B015-8D55D6E3110D}" type="slidenum">
              <a:rPr lang="en-US" sz="1400">
                <a:cs typeface="+mn-cs"/>
              </a:rPr>
              <a:pPr algn="r">
                <a:defRPr/>
              </a:pPr>
              <a:t>18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2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2438400" y="142875"/>
            <a:ext cx="6248400" cy="10969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 AND FUTURE WORK</a:t>
            </a: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00204C-145D-47BC-9421-BEBE961B28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3363" name="Content Placeholder 7"/>
          <p:cNvSpPr>
            <a:spLocks noGrp="1"/>
          </p:cNvSpPr>
          <p:nvPr>
            <p:ph idx="1"/>
          </p:nvPr>
        </p:nvSpPr>
        <p:spPr>
          <a:xfrm>
            <a:off x="323850" y="1412875"/>
            <a:ext cx="8280400" cy="3095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2400" b="1" smtClean="0"/>
              <a:t>Conclusion</a:t>
            </a:r>
          </a:p>
          <a:p>
            <a:r>
              <a:rPr lang="en-AU" sz="1800" smtClean="0"/>
              <a:t>Improved reliability and packet delivery</a:t>
            </a:r>
            <a:endParaRPr lang="en-US" sz="1800" smtClean="0"/>
          </a:p>
          <a:p>
            <a:r>
              <a:rPr lang="en-US" sz="1800" smtClean="0"/>
              <a:t>Improved energy usage and efficient utilization of sensor node’s resources</a:t>
            </a:r>
          </a:p>
          <a:p>
            <a:r>
              <a:rPr lang="en-US" sz="1800" smtClean="0"/>
              <a:t>Energy balance is beneficial for network lifetime extension</a:t>
            </a:r>
          </a:p>
          <a:p>
            <a:r>
              <a:rPr lang="en-US" sz="1800" smtClean="0"/>
              <a:t>The proposed scheme consumes less energy while reducing topology repair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     latency and supports various aggregation weights by redistributing packet relaying loads</a:t>
            </a:r>
          </a:p>
          <a:p>
            <a:r>
              <a:rPr lang="en-US" sz="1800" smtClean="0"/>
              <a:t>It allows for adapting the amount of traffic to the fluctuations in network connectivity and energy expenditure</a:t>
            </a:r>
          </a:p>
        </p:txBody>
      </p:sp>
      <p:sp>
        <p:nvSpPr>
          <p:cNvPr id="143364" name="Content Placeholder 7"/>
          <p:cNvSpPr>
            <a:spLocks/>
          </p:cNvSpPr>
          <p:nvPr/>
        </p:nvSpPr>
        <p:spPr bwMode="auto">
          <a:xfrm>
            <a:off x="323850" y="4868863"/>
            <a:ext cx="80645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AU" sz="2400" b="1"/>
              <a:t>Ongoing work</a:t>
            </a:r>
            <a:endParaRPr lang="en-AU" sz="2400"/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/>
              <a:t>Comparisons with energy-aware routing protocols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/>
              <a:t>Adaptability to mobile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5119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142875"/>
            <a:ext cx="5962650" cy="4873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928688" y="2000250"/>
            <a:ext cx="554037" cy="423863"/>
            <a:chOff x="1110" y="2656"/>
            <a:chExt cx="1549" cy="1351"/>
          </a:xfrm>
        </p:grpSpPr>
        <p:sp>
          <p:nvSpPr>
            <p:cNvPr id="1949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9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199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28688" y="2582863"/>
            <a:ext cx="554037" cy="423862"/>
            <a:chOff x="3174" y="2656"/>
            <a:chExt cx="1549" cy="1351"/>
          </a:xfrm>
        </p:grpSpPr>
        <p:sp>
          <p:nvSpPr>
            <p:cNvPr id="1949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9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3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900113" y="3141663"/>
            <a:ext cx="554037" cy="423862"/>
            <a:chOff x="1110" y="2656"/>
            <a:chExt cx="1549" cy="1351"/>
          </a:xfrm>
        </p:grpSpPr>
        <p:sp>
          <p:nvSpPr>
            <p:cNvPr id="1948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8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199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928688" y="3733800"/>
            <a:ext cx="554037" cy="423863"/>
            <a:chOff x="3174" y="2656"/>
            <a:chExt cx="1549" cy="1351"/>
          </a:xfrm>
        </p:grpSpPr>
        <p:sp>
          <p:nvSpPr>
            <p:cNvPr id="1948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8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3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1403350" y="2420938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547813" y="2060575"/>
            <a:ext cx="1812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Background</a:t>
            </a:r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1403350" y="2997200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25"/>
          <p:cNvSpPr>
            <a:spLocks noChangeShapeType="1"/>
          </p:cNvSpPr>
          <p:nvPr/>
        </p:nvSpPr>
        <p:spPr bwMode="auto">
          <a:xfrm>
            <a:off x="1403350" y="3573463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26"/>
          <p:cNvSpPr txBox="1">
            <a:spLocks noChangeArrowheads="1"/>
          </p:cNvSpPr>
          <p:nvPr/>
        </p:nvSpPr>
        <p:spPr bwMode="auto">
          <a:xfrm>
            <a:off x="1547813" y="3213100"/>
            <a:ext cx="279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Problem Statement</a:t>
            </a:r>
          </a:p>
        </p:txBody>
      </p:sp>
      <p:sp>
        <p:nvSpPr>
          <p:cNvPr id="19467" name="Line 28"/>
          <p:cNvSpPr>
            <a:spLocks noChangeShapeType="1"/>
          </p:cNvSpPr>
          <p:nvPr/>
        </p:nvSpPr>
        <p:spPr bwMode="auto">
          <a:xfrm>
            <a:off x="1403350" y="4149725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29"/>
          <p:cNvSpPr txBox="1">
            <a:spLocks noChangeArrowheads="1"/>
          </p:cNvSpPr>
          <p:nvPr/>
        </p:nvSpPr>
        <p:spPr bwMode="auto">
          <a:xfrm>
            <a:off x="1547813" y="2636838"/>
            <a:ext cx="4441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Challenges in Sensor Networks</a:t>
            </a:r>
          </a:p>
        </p:txBody>
      </p:sp>
      <p:grpSp>
        <p:nvGrpSpPr>
          <p:cNvPr id="19469" name="Group 3"/>
          <p:cNvGrpSpPr>
            <a:grpSpLocks/>
          </p:cNvGrpSpPr>
          <p:nvPr/>
        </p:nvGrpSpPr>
        <p:grpSpPr bwMode="auto">
          <a:xfrm>
            <a:off x="928688" y="4241800"/>
            <a:ext cx="554037" cy="423863"/>
            <a:chOff x="1110" y="2656"/>
            <a:chExt cx="1549" cy="1351"/>
          </a:xfrm>
        </p:grpSpPr>
        <p:sp>
          <p:nvSpPr>
            <p:cNvPr id="1948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8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1199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470" name="Group 7"/>
          <p:cNvGrpSpPr>
            <a:grpSpLocks/>
          </p:cNvGrpSpPr>
          <p:nvPr/>
        </p:nvGrpSpPr>
        <p:grpSpPr bwMode="auto">
          <a:xfrm>
            <a:off x="928688" y="4824413"/>
            <a:ext cx="554037" cy="423862"/>
            <a:chOff x="3174" y="2656"/>
            <a:chExt cx="1549" cy="1351"/>
          </a:xfrm>
        </p:grpSpPr>
        <p:sp>
          <p:nvSpPr>
            <p:cNvPr id="1947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48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gray">
            <a:xfrm>
              <a:off x="3263" y="2737"/>
              <a:ext cx="1349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1403350" y="4652963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4"/>
          <p:cNvSpPr>
            <a:spLocks noChangeShapeType="1"/>
          </p:cNvSpPr>
          <p:nvPr/>
        </p:nvSpPr>
        <p:spPr bwMode="auto">
          <a:xfrm>
            <a:off x="1403350" y="5229225"/>
            <a:ext cx="67008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29"/>
          <p:cNvSpPr txBox="1">
            <a:spLocks noChangeArrowheads="1"/>
          </p:cNvSpPr>
          <p:nvPr/>
        </p:nvSpPr>
        <p:spPr bwMode="auto">
          <a:xfrm>
            <a:off x="1476375" y="3789363"/>
            <a:ext cx="3303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The Proposed Scheme</a:t>
            </a:r>
          </a:p>
        </p:txBody>
      </p:sp>
      <p:sp>
        <p:nvSpPr>
          <p:cNvPr id="19474" name="Text Box 29"/>
          <p:cNvSpPr txBox="1">
            <a:spLocks noChangeArrowheads="1"/>
          </p:cNvSpPr>
          <p:nvPr/>
        </p:nvSpPr>
        <p:spPr bwMode="auto">
          <a:xfrm>
            <a:off x="1476375" y="4292600"/>
            <a:ext cx="34401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Performance Evaluation</a:t>
            </a:r>
            <a:endParaRPr lang="en-US" sz="1600"/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1476375" y="4868863"/>
            <a:ext cx="4049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Conclusion and Future Work</a:t>
            </a:r>
          </a:p>
        </p:txBody>
      </p:sp>
      <p:sp>
        <p:nvSpPr>
          <p:cNvPr id="19476" name="Date Placeholder 85"/>
          <p:cNvSpPr>
            <a:spLocks noGrp="1"/>
          </p:cNvSpPr>
          <p:nvPr>
            <p:ph type="dt" sz="quarter" idx="4294967295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December  9, 2010</a:t>
            </a: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4294967295"/>
          </p:nvPr>
        </p:nvSpPr>
        <p:spPr>
          <a:xfrm>
            <a:off x="6588125" y="6381750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F0C4B1-0BC2-4439-A1CD-3D68E741DB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9478" name="Date Placeholder 85"/>
          <p:cNvSpPr txBox="1">
            <a:spLocks noGrp="1"/>
          </p:cNvSpPr>
          <p:nvPr/>
        </p:nvSpPr>
        <p:spPr bwMode="auto">
          <a:xfrm>
            <a:off x="3635375" y="63817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WTA 2010</a:t>
            </a:r>
          </a:p>
        </p:txBody>
      </p:sp>
    </p:spTree>
    <p:extLst>
      <p:ext uri="{BB962C8B-B14F-4D97-AF65-F5344CB8AC3E}">
        <p14:creationId xmlns:p14="http://schemas.microsoft.com/office/powerpoint/2010/main" val="2459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780928"/>
            <a:ext cx="3610744" cy="808038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9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AU" sz="1800" b="1" smtClean="0"/>
          </a:p>
          <a:p>
            <a:pPr>
              <a:lnSpc>
                <a:spcPct val="80000"/>
              </a:lnSpc>
            </a:pPr>
            <a:r>
              <a:rPr lang="en-AU" sz="2400" b="1" smtClean="0"/>
              <a:t>Smart Space (SS)</a:t>
            </a:r>
          </a:p>
          <a:p>
            <a:pPr lvl="1">
              <a:lnSpc>
                <a:spcPct val="80000"/>
              </a:lnSpc>
            </a:pPr>
            <a:endParaRPr lang="en-AU" sz="2400" smtClean="0"/>
          </a:p>
          <a:p>
            <a:pPr lvl="1">
              <a:lnSpc>
                <a:spcPct val="80000"/>
              </a:lnSpc>
            </a:pPr>
            <a:r>
              <a:rPr lang="en-AU" sz="1800" b="1" smtClean="0"/>
              <a:t>Embedded technology</a:t>
            </a:r>
            <a:endParaRPr lang="en-GB" sz="1800" b="1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sz="1800" smtClean="0"/>
              <a:t>     </a:t>
            </a:r>
            <a:r>
              <a:rPr lang="en-AU" sz="1600" smtClean="0"/>
              <a:t>• Smart nodes: sensing, actuating, communicating, computing</a:t>
            </a:r>
            <a:endParaRPr lang="en-GB" sz="1600" smtClean="0"/>
          </a:p>
          <a:p>
            <a:pPr lvl="1">
              <a:lnSpc>
                <a:spcPct val="80000"/>
              </a:lnSpc>
            </a:pPr>
            <a:endParaRPr lang="en-AU" sz="2000" smtClean="0"/>
          </a:p>
          <a:p>
            <a:pPr lvl="1">
              <a:lnSpc>
                <a:spcPct val="80000"/>
              </a:lnSpc>
            </a:pPr>
            <a:r>
              <a:rPr lang="en-AU" sz="1800" b="1" smtClean="0"/>
              <a:t>Wirelessly networked</a:t>
            </a:r>
            <a:endParaRPr lang="en-AU" sz="160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sz="1600" smtClean="0"/>
              <a:t>      • Low-power RF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sz="1600" smtClean="0"/>
              <a:t>      • Low data rate</a:t>
            </a:r>
            <a:endParaRPr lang="en-GB" sz="1800" smtClean="0"/>
          </a:p>
          <a:p>
            <a:pPr lvl="1">
              <a:lnSpc>
                <a:spcPct val="80000"/>
              </a:lnSpc>
            </a:pPr>
            <a:endParaRPr lang="en-AU" sz="2000" smtClean="0"/>
          </a:p>
          <a:p>
            <a:pPr lvl="1">
              <a:lnSpc>
                <a:spcPct val="80000"/>
              </a:lnSpc>
            </a:pPr>
            <a:r>
              <a:rPr lang="en-AU" sz="1800" b="1" smtClean="0"/>
              <a:t>Collaborative networking</a:t>
            </a:r>
            <a:endParaRPr lang="en-GB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AU" sz="2000" smtClean="0"/>
              <a:t>           </a:t>
            </a:r>
            <a:r>
              <a:rPr lang="en-AU" sz="1600" smtClean="0"/>
              <a:t>• Autonomous operation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AU" sz="1600" smtClean="0"/>
              <a:t>              • Adaptive data collection</a:t>
            </a:r>
            <a:endParaRPr lang="en-GB" sz="1600" smtClean="0"/>
          </a:p>
          <a:p>
            <a:pPr lvl="1">
              <a:lnSpc>
                <a:spcPct val="80000"/>
              </a:lnSpc>
            </a:pPr>
            <a:endParaRPr lang="en-AU" sz="2000" smtClean="0"/>
          </a:p>
          <a:p>
            <a:pPr lvl="1">
              <a:lnSpc>
                <a:spcPct val="80000"/>
              </a:lnSpc>
            </a:pPr>
            <a:r>
              <a:rPr lang="en-AU" sz="1800" b="1" smtClean="0"/>
              <a:t>Examples</a:t>
            </a:r>
            <a:endParaRPr lang="en-GB" sz="160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smtClean="0"/>
              <a:t>   </a:t>
            </a:r>
            <a:r>
              <a:rPr lang="en-AU" sz="1600" smtClean="0"/>
              <a:t>• Smart sensor networks for home automation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sz="1600" smtClean="0"/>
              <a:t>     • Medical body sensor networks</a:t>
            </a:r>
            <a:r>
              <a:rPr lang="en-AU" sz="1400" smtClean="0"/>
              <a:t> 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white">
          <a:xfrm>
            <a:off x="2643188" y="142875"/>
            <a:ext cx="650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BACKGROUND</a:t>
            </a:r>
            <a:r>
              <a:rPr lang="fr-FR" sz="20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200" b="1">
                <a:solidFill>
                  <a:schemeClr val="bg1"/>
                </a:solidFill>
              </a:rPr>
              <a:t/>
            </a:r>
            <a:br>
              <a:rPr lang="fr-FR" sz="3200" b="1">
                <a:solidFill>
                  <a:schemeClr val="bg1"/>
                </a:solidFill>
              </a:rPr>
            </a:br>
            <a:r>
              <a:rPr lang="fr-FR" sz="3200" b="1">
                <a:solidFill>
                  <a:srgbClr val="FF9933"/>
                </a:solidFill>
              </a:rPr>
              <a:t>Smart Space (SS)</a:t>
            </a:r>
            <a:endParaRPr lang="en-US" sz="3200" b="1">
              <a:solidFill>
                <a:srgbClr val="FF9933"/>
              </a:solidFill>
            </a:endParaRPr>
          </a:p>
        </p:txBody>
      </p:sp>
      <p:sp>
        <p:nvSpPr>
          <p:cNvPr id="87" name="Slide Number Placeholder 86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8F23E7B-F323-4EC5-ADEC-CD3D006FC51A}" type="slidenum">
              <a:rPr lang="en-US" sz="1400">
                <a:cs typeface="+mn-cs"/>
              </a:rPr>
              <a:pPr algn="r">
                <a:defRPr/>
              </a:pPr>
              <a:t>3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8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142875"/>
            <a:ext cx="6500812" cy="954088"/>
          </a:xfrm>
        </p:spPr>
        <p:txBody>
          <a:bodyPr/>
          <a:lstStyle/>
          <a:p>
            <a:pPr algn="l">
              <a:defRPr/>
            </a:pPr>
            <a:r>
              <a:rPr lang="fr-FR" sz="2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BACKGROUND </a:t>
            </a:r>
            <a:r>
              <a:rPr lang="fr-FR" sz="240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  <a:r>
              <a:rPr lang="fr-FR" smtClean="0">
                <a:solidFill>
                  <a:srgbClr val="FF9933"/>
                </a:solidFill>
              </a:rPr>
              <a:t/>
            </a:r>
            <a:br>
              <a:rPr lang="fr-FR" smtClean="0">
                <a:solidFill>
                  <a:srgbClr val="FF9933"/>
                </a:solidFill>
              </a:rPr>
            </a:br>
            <a:r>
              <a:rPr lang="fr-FR" b="1" smtClean="0">
                <a:solidFill>
                  <a:srgbClr val="FF9933"/>
                </a:solidFill>
              </a:rPr>
              <a:t>Wireless Sensor Networks</a:t>
            </a:r>
            <a:endParaRPr lang="en-US" b="1" smtClean="0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D01B74-2F8A-423D-9282-293230EDBE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79388" y="1557338"/>
            <a:ext cx="4862512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/>
              <a:t>Definition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/>
              <a:t>WSN is a collection of distributed autonomous wireless sensor nodes which can self-organize to form an unattended network </a:t>
            </a:r>
            <a:r>
              <a:rPr lang="en-AU"/>
              <a:t>to cooperatively monitor physical or environmental conditions</a:t>
            </a:r>
            <a:endParaRPr lang="en-GB" sz="160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/>
              <a:t>Features</a:t>
            </a:r>
            <a:endParaRPr lang="en-GB" sz="160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/>
              <a:t>Multihop communication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/>
              <a:t>Dynamic topology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/>
              <a:t>Nodes work as routers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/>
              <a:t>Limitations</a:t>
            </a:r>
            <a:endParaRPr lang="en-GB" sz="160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/>
              <a:t>Constrained resources</a:t>
            </a:r>
          </a:p>
        </p:txBody>
      </p:sp>
      <p:pic>
        <p:nvPicPr>
          <p:cNvPr id="2253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36850"/>
            <a:ext cx="4157662" cy="3303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9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7921625" cy="4897437"/>
          </a:xfrm>
        </p:spPr>
        <p:txBody>
          <a:bodyPr lIns="0" tIns="0" rIns="0" bIns="0"/>
          <a:lstStyle/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2000" smtClean="0"/>
              <a:t>Sensor networks are gaining popularity due to their wide variety of applications, e.g., military, industrial, environmental, etc.</a:t>
            </a:r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2000" smtClean="0"/>
              <a:t>Tiny, low-cost, low-power wireless sensor nodes</a:t>
            </a:r>
            <a:endParaRPr lang="en-US" sz="1600" smtClean="0"/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400" smtClean="0"/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400" smtClean="0"/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400" smtClean="0"/>
          </a:p>
          <a:p>
            <a:pPr marL="260350" indent="-260350" defTabSz="449263">
              <a:lnSpc>
                <a:spcPct val="82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400" smtClean="0"/>
          </a:p>
          <a:p>
            <a:pPr marL="260350" indent="-260350" defTabSz="449263">
              <a:lnSpc>
                <a:spcPct val="82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400" smtClean="0"/>
          </a:p>
          <a:p>
            <a:pPr marL="260350" indent="-260350" defTabSz="449263">
              <a:lnSpc>
                <a:spcPct val="82000"/>
              </a:lnSpc>
              <a:buFont typeface="Wingdings" pitchFamily="2" charset="2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2400" smtClean="0"/>
              <a:t>                      </a:t>
            </a:r>
            <a:r>
              <a:rPr lang="en-US" sz="1200" b="1" smtClean="0"/>
              <a:t>Mica2                                                                        TelosB </a:t>
            </a:r>
            <a:endParaRPr lang="en-US" sz="1200" smtClean="0"/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US" sz="2000" smtClean="0"/>
          </a:p>
          <a:p>
            <a:pPr marL="260350" indent="-260350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2000" smtClean="0"/>
              <a:t>Wireless sensor nodes can</a:t>
            </a:r>
          </a:p>
          <a:p>
            <a:pPr lvl="1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>
                <a:solidFill>
                  <a:schemeClr val="tx2"/>
                </a:solidFill>
              </a:rPr>
              <a:t>Sense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  <a:r>
              <a:rPr lang="en-US" sz="1800" smtClean="0"/>
              <a:t>a physical phenomenon</a:t>
            </a:r>
          </a:p>
          <a:p>
            <a:pPr lvl="1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>
                <a:solidFill>
                  <a:schemeClr val="tx2"/>
                </a:solidFill>
              </a:rPr>
              <a:t>Process</a:t>
            </a:r>
            <a:r>
              <a:rPr lang="en-US" sz="1800" smtClean="0"/>
              <a:t> the sensed values</a:t>
            </a:r>
          </a:p>
          <a:p>
            <a:pPr lvl="1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>
                <a:solidFill>
                  <a:schemeClr val="tx2"/>
                </a:solidFill>
              </a:rPr>
              <a:t>Communicate</a:t>
            </a:r>
            <a:r>
              <a:rPr lang="en-US" sz="1800" smtClean="0"/>
              <a:t> the sensed values among neighbors</a:t>
            </a:r>
          </a:p>
          <a:p>
            <a:pPr lvl="1" defTabSz="449263">
              <a:lnSpc>
                <a:spcPct val="82000"/>
              </a:lnSpc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>
                <a:solidFill>
                  <a:schemeClr val="tx2"/>
                </a:solidFill>
              </a:rPr>
              <a:t>Respond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  <a:r>
              <a:rPr lang="en-US" sz="1800" smtClean="0"/>
              <a:t>to physical phenomenon using actuators</a:t>
            </a:r>
          </a:p>
          <a:p>
            <a:pPr marL="260350" indent="-260350" defTabSz="449263">
              <a:lnSpc>
                <a:spcPct val="82000"/>
              </a:lnSpc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 sz="2400" smtClean="0"/>
          </a:p>
        </p:txBody>
      </p:sp>
      <p:sp>
        <p:nvSpPr>
          <p:cNvPr id="2" name="Title 1"/>
          <p:cNvSpPr>
            <a:spLocks/>
          </p:cNvSpPr>
          <p:nvPr/>
        </p:nvSpPr>
        <p:spPr bwMode="white">
          <a:xfrm>
            <a:off x="2643188" y="142875"/>
            <a:ext cx="650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BACKGROUND </a:t>
            </a:r>
            <a:r>
              <a:rPr lang="fr-FR" sz="2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  <a:r>
              <a:rPr lang="fr-FR" sz="3200">
                <a:solidFill>
                  <a:srgbClr val="FF9933"/>
                </a:solidFill>
              </a:rPr>
              <a:t/>
            </a:r>
            <a:br>
              <a:rPr lang="fr-FR" sz="3200">
                <a:solidFill>
                  <a:srgbClr val="FF9933"/>
                </a:solidFill>
              </a:rPr>
            </a:br>
            <a:r>
              <a:rPr lang="fr-FR" sz="3200" b="1">
                <a:solidFill>
                  <a:srgbClr val="FF9933"/>
                </a:solidFill>
              </a:rPr>
              <a:t>Wireless Sensor Networks</a:t>
            </a:r>
            <a:endParaRPr lang="en-US" sz="3200" b="1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7AF0FB6-99B4-41FF-99F8-B27E3BA5B09A}" type="slidenum">
              <a:rPr lang="en-US" sz="1400">
                <a:cs typeface="+mn-cs"/>
              </a:rPr>
              <a:pPr algn="r">
                <a:defRPr/>
              </a:pPr>
              <a:t>5</a:t>
            </a:fld>
            <a:endParaRPr lang="en-US" sz="1400">
              <a:cs typeface="+mn-cs"/>
            </a:endParaRPr>
          </a:p>
        </p:txBody>
      </p:sp>
      <p:pic>
        <p:nvPicPr>
          <p:cNvPr id="2355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565400"/>
            <a:ext cx="33131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492375"/>
            <a:ext cx="23764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876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2438400" y="117475"/>
            <a:ext cx="6526213" cy="10969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FF9933"/>
                </a:solidFill>
              </a:rPr>
              <a:t>Challenges in Sensor Networks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79388" y="1557338"/>
            <a:ext cx="7972425" cy="3240087"/>
          </a:xfrm>
        </p:spPr>
        <p:txBody>
          <a:bodyPr/>
          <a:lstStyle/>
          <a:p>
            <a:r>
              <a:rPr lang="en-US" sz="2400" b="1" smtClean="0"/>
              <a:t>Resource limitations</a:t>
            </a:r>
          </a:p>
          <a:p>
            <a:pPr lvl="1"/>
            <a:r>
              <a:rPr lang="en-US" sz="1800" smtClean="0"/>
              <a:t>Limited power </a:t>
            </a:r>
          </a:p>
          <a:p>
            <a:pPr lvl="1"/>
            <a:r>
              <a:rPr lang="en-US" sz="1800" smtClean="0"/>
              <a:t>Limited computation capabilities </a:t>
            </a:r>
          </a:p>
          <a:p>
            <a:pPr lvl="1"/>
            <a:r>
              <a:rPr lang="en-US" sz="1800" smtClean="0"/>
              <a:t>Limited bandwidth ~ 250 Kbps (TelosB motes) </a:t>
            </a:r>
            <a:endParaRPr lang="en-US" sz="1600" smtClean="0"/>
          </a:p>
          <a:p>
            <a:endParaRPr lang="en-US" sz="1800" smtClean="0"/>
          </a:p>
          <a:p>
            <a:r>
              <a:rPr lang="en-US" sz="2400" b="1" smtClean="0"/>
              <a:t>Nature of communication</a:t>
            </a:r>
          </a:p>
          <a:p>
            <a:pPr lvl="1"/>
            <a:r>
              <a:rPr lang="en-US" sz="1800" smtClean="0"/>
              <a:t>Time-varying dynamic links</a:t>
            </a:r>
          </a:p>
          <a:p>
            <a:pPr lvl="1"/>
            <a:r>
              <a:rPr lang="en-US" sz="1800" smtClean="0"/>
              <a:t>Local broadcast with collisions</a:t>
            </a:r>
          </a:p>
          <a:p>
            <a:pPr lvl="1"/>
            <a:r>
              <a:rPr lang="en-US" sz="1800" smtClean="0"/>
              <a:t>Wireless radio </a:t>
            </a:r>
            <a:r>
              <a:rPr lang="en-AU" altLang="zh-CN" sz="1800" smtClean="0">
                <a:ea typeface="宋体" pitchFamily="2" charset="-122"/>
              </a:rPr>
              <a:t>multipath fading effects </a:t>
            </a:r>
            <a:endParaRPr lang="en-AU" altLang="zh-CN" sz="1600" smtClean="0">
              <a:ea typeface="宋体" pitchFamily="2" charset="-122"/>
            </a:endParaRPr>
          </a:p>
          <a:p>
            <a:pPr lvl="1"/>
            <a:endParaRPr lang="en-US" sz="2400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ECB8390-FD25-4AAC-9B17-3B1BDF17C5A7}" type="slidenum">
              <a:rPr lang="en-US" sz="1400">
                <a:cs typeface="+mn-cs"/>
              </a:rPr>
              <a:pPr algn="r">
                <a:defRPr/>
              </a:pPr>
              <a:t>6</a:t>
            </a:fld>
            <a:endParaRPr lang="en-US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5400675" cy="1439863"/>
          </a:xfrm>
        </p:spPr>
        <p:txBody>
          <a:bodyPr lIns="0" tIns="0" rIns="0" bIns="0"/>
          <a:lstStyle/>
          <a:p>
            <a:pPr marL="260350" indent="-260350" defTabSz="449263">
              <a:lnSpc>
                <a:spcPct val="92000"/>
              </a:lnSpc>
              <a:buFont typeface="Verdana" pitchFamily="34" charset="0"/>
              <a:buNone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/>
              <a:t>Frequent use of optimal routes lead to: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US" sz="1800" smtClean="0"/>
              <a:t>Imbalanced workload on relay nodes</a:t>
            </a:r>
            <a:endParaRPr lang="en-AU" sz="1800" smtClean="0"/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1800" smtClean="0"/>
              <a:t>Topological bottleneck </a:t>
            </a:r>
            <a:r>
              <a:rPr lang="en-US" sz="1800" smtClean="0"/>
              <a:t>tree-based routing</a:t>
            </a:r>
          </a:p>
          <a:p>
            <a:pPr marL="260350" indent="-260350" defTabSz="449263">
              <a:lnSpc>
                <a:spcPct val="92000"/>
              </a:lnSpc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 sz="1800" smtClean="0"/>
              <a:t>Network partitioning and </a:t>
            </a:r>
            <a:r>
              <a:rPr lang="en-US" sz="1800" smtClean="0"/>
              <a:t>routing-hole problem</a:t>
            </a:r>
            <a:endParaRPr lang="en-AU" sz="1800" smtClean="0"/>
          </a:p>
        </p:txBody>
      </p:sp>
      <p:sp>
        <p:nvSpPr>
          <p:cNvPr id="109595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09596" name="Rectangle 6"/>
          <p:cNvSpPr>
            <a:spLocks noChangeArrowheads="1"/>
          </p:cNvSpPr>
          <p:nvPr/>
        </p:nvSpPr>
        <p:spPr bwMode="auto">
          <a:xfrm>
            <a:off x="2484438" y="260350"/>
            <a:ext cx="6337300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FF9933"/>
                </a:solidFill>
              </a:rPr>
              <a:t> Problem Statement</a:t>
            </a:r>
            <a:endParaRPr lang="en-AU" sz="2800" b="1">
              <a:solidFill>
                <a:srgbClr val="FF9933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DDB5A4-F18B-476D-8996-1F68A1F65DD9}" type="slidenum">
              <a:rPr lang="en-US" sz="1400">
                <a:cs typeface="+mn-cs"/>
              </a:rPr>
              <a:pPr algn="r">
                <a:defRPr/>
              </a:pPr>
              <a:t>7</a:t>
            </a:fld>
            <a:endParaRPr lang="en-US" sz="1400">
              <a:cs typeface="+mn-cs"/>
            </a:endParaRPr>
          </a:p>
        </p:txBody>
      </p:sp>
      <p:sp>
        <p:nvSpPr>
          <p:cNvPr id="109598" name="Content Placeholder 2"/>
          <p:cNvSpPr>
            <a:spLocks/>
          </p:cNvSpPr>
          <p:nvPr/>
        </p:nvSpPr>
        <p:spPr bwMode="auto">
          <a:xfrm>
            <a:off x="0" y="3644900"/>
            <a:ext cx="277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b="1"/>
              <a:t>Problems</a:t>
            </a:r>
            <a:endParaRPr lang="en-US" sz="3200" b="1"/>
          </a:p>
        </p:txBody>
      </p:sp>
      <p:sp>
        <p:nvSpPr>
          <p:cNvPr id="109599" name="Content Placeholder 2"/>
          <p:cNvSpPr>
            <a:spLocks/>
          </p:cNvSpPr>
          <p:nvPr/>
        </p:nvSpPr>
        <p:spPr bwMode="auto">
          <a:xfrm>
            <a:off x="107950" y="1412875"/>
            <a:ext cx="763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/>
              <a:t>Reliability-Oriented Routing Protocols</a:t>
            </a:r>
          </a:p>
        </p:txBody>
      </p:sp>
      <p:sp>
        <p:nvSpPr>
          <p:cNvPr id="109600" name="Rectangle 12"/>
          <p:cNvSpPr>
            <a:spLocks noChangeArrowheads="1"/>
          </p:cNvSpPr>
          <p:nvPr/>
        </p:nvSpPr>
        <p:spPr bwMode="auto">
          <a:xfrm>
            <a:off x="395288" y="1844675"/>
            <a:ext cx="8207375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Pure reliance on reliability metrics: </a:t>
            </a:r>
            <a:r>
              <a:rPr lang="en-US"/>
              <a:t>Channel State Information (CSI) such as </a:t>
            </a:r>
            <a:r>
              <a:rPr lang="en-AU"/>
              <a:t>RSSI and LQI, or on </a:t>
            </a:r>
            <a:r>
              <a:rPr lang="en-US"/>
              <a:t>delivery cost estimates such as </a:t>
            </a:r>
            <a:r>
              <a:rPr lang="en-AU"/>
              <a:t>ETX </a:t>
            </a:r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r>
              <a:rPr lang="en-AU"/>
              <a:t>Existing TinyOS-based collection tree routing protocols do not explicitly employ energy or load balancing in their routing schemes</a:t>
            </a:r>
          </a:p>
          <a:p>
            <a:pPr marL="260350" indent="-260350" defTabSz="449263" eaLnBrk="0" hangingPunct="0">
              <a:lnSpc>
                <a:spcPct val="92000"/>
              </a:lnSpc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tabLst>
                <a:tab pos="260350" algn="l"/>
                <a:tab pos="365125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</a:tabLst>
            </a:pPr>
            <a:endParaRPr lang="en-AU"/>
          </a:p>
        </p:txBody>
      </p:sp>
      <p:sp>
        <p:nvSpPr>
          <p:cNvPr id="109601" name="Rectangle 14"/>
          <p:cNvSpPr>
            <a:spLocks noChangeArrowheads="1"/>
          </p:cNvSpPr>
          <p:nvPr/>
        </p:nvSpPr>
        <p:spPr bwMode="auto">
          <a:xfrm>
            <a:off x="0" y="2382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109593" name="Object 25"/>
          <p:cNvGraphicFramePr>
            <a:graphicFrameLocks noChangeAspect="1"/>
          </p:cNvGraphicFramePr>
          <p:nvPr/>
        </p:nvGraphicFramePr>
        <p:xfrm>
          <a:off x="5651500" y="3357563"/>
          <a:ext cx="30289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4" imgW="2710832" imgH="2183347" progId="Visio.Drawing.11">
                  <p:embed/>
                </p:oleObj>
              </mc:Choice>
              <mc:Fallback>
                <p:oleObj name="Visio" r:id="rId4" imgW="2710832" imgH="21833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357563"/>
                        <a:ext cx="302895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02" name="Rectangle 27"/>
          <p:cNvSpPr>
            <a:spLocks noChangeArrowheads="1"/>
          </p:cNvSpPr>
          <p:nvPr/>
        </p:nvSpPr>
        <p:spPr bwMode="auto">
          <a:xfrm>
            <a:off x="5448300" y="5805488"/>
            <a:ext cx="354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1000" b="1"/>
              <a:t>Topological bottleneck with respect to upstream nodes </a:t>
            </a:r>
          </a:p>
        </p:txBody>
      </p:sp>
    </p:spTree>
    <p:extLst>
      <p:ext uri="{BB962C8B-B14F-4D97-AF65-F5344CB8AC3E}">
        <p14:creationId xmlns:p14="http://schemas.microsoft.com/office/powerpoint/2010/main" val="1555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6192838" cy="792163"/>
          </a:xfrm>
        </p:spPr>
        <p:txBody>
          <a:bodyPr lIns="90000" tIns="46800" rIns="90000" bIns="46800"/>
          <a:lstStyle/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FF9933"/>
                </a:solidFill>
              </a:rPr>
              <a:t>  The Proposed Scheme</a:t>
            </a:r>
            <a:endParaRPr lang="en-AU" b="1" smtClean="0">
              <a:solidFill>
                <a:srgbClr val="FF9933"/>
              </a:solidFill>
            </a:endParaRPr>
          </a:p>
        </p:txBody>
      </p:sp>
      <p:sp>
        <p:nvSpPr>
          <p:cNvPr id="1136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6807200" cy="1728787"/>
          </a:xfrm>
        </p:spPr>
        <p:txBody>
          <a:bodyPr/>
          <a:lstStyle/>
          <a:p>
            <a:pPr>
              <a:lnSpc>
                <a:spcPct val="92000"/>
              </a:lnSpc>
              <a:buFont typeface="Verdana" pitchFamily="34" charset="0"/>
              <a:buNone/>
            </a:pPr>
            <a:endParaRPr 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Remaining battery capacity (energy-aware)</a:t>
            </a:r>
          </a:p>
          <a:p>
            <a:pPr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Channel state information (reliability-oriented)</a:t>
            </a:r>
          </a:p>
          <a:p>
            <a:pPr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hops (minimum end-to-end delay) </a:t>
            </a:r>
          </a:p>
          <a:p>
            <a:pPr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Aggregated packets (minimum transmissions)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626A264-D6AD-4264-B3D8-9940B83A994C}" type="slidenum">
              <a:rPr lang="en-US" sz="1400">
                <a:cs typeface="+mn-cs"/>
              </a:rPr>
              <a:pPr algn="r">
                <a:defRPr/>
              </a:pPr>
              <a:t>8</a:t>
            </a:fld>
            <a:endParaRPr lang="en-US" sz="1400">
              <a:cs typeface="+mn-cs"/>
            </a:endParaRPr>
          </a:p>
        </p:txBody>
      </p:sp>
      <p:sp>
        <p:nvSpPr>
          <p:cNvPr id="113674" name="Rectangle 7"/>
          <p:cNvSpPr>
            <a:spLocks noChangeArrowheads="1"/>
          </p:cNvSpPr>
          <p:nvPr/>
        </p:nvSpPr>
        <p:spPr bwMode="auto">
          <a:xfrm>
            <a:off x="0" y="2022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403350" y="3357563"/>
          <a:ext cx="561657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4" imgW="3903058" imgH="2175782" progId="Visio.Drawing.11">
                  <p:embed/>
                </p:oleObj>
              </mc:Choice>
              <mc:Fallback>
                <p:oleObj name="Visio" r:id="rId4" imgW="3903058" imgH="21757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57563"/>
                        <a:ext cx="5616575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5" name="Rectangle 8"/>
          <p:cNvSpPr>
            <a:spLocks noChangeArrowheads="1"/>
          </p:cNvSpPr>
          <p:nvPr/>
        </p:nvSpPr>
        <p:spPr bwMode="auto">
          <a:xfrm>
            <a:off x="3203575" y="6237288"/>
            <a:ext cx="2513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tx1"/>
              </a:buClr>
              <a:buSzPct val="100000"/>
              <a:tabLst>
                <a:tab pos="1617663" algn="l"/>
                <a:tab pos="1828800" algn="l"/>
              </a:tabLst>
            </a:pPr>
            <a:r>
              <a:rPr lang="en-US" sz="1000" b="1"/>
              <a:t>Proposed Routing Scheme Framework</a:t>
            </a:r>
          </a:p>
        </p:txBody>
      </p:sp>
      <p:sp>
        <p:nvSpPr>
          <p:cNvPr id="113676" name="Rectangle 13"/>
          <p:cNvSpPr>
            <a:spLocks noChangeArrowheads="1"/>
          </p:cNvSpPr>
          <p:nvPr/>
        </p:nvSpPr>
        <p:spPr bwMode="auto">
          <a:xfrm>
            <a:off x="468313" y="1268413"/>
            <a:ext cx="517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/>
              <a:t> Reliable Multiple-Metric Routing</a:t>
            </a:r>
          </a:p>
        </p:txBody>
      </p:sp>
    </p:spTree>
    <p:extLst>
      <p:ext uri="{BB962C8B-B14F-4D97-AF65-F5344CB8AC3E}">
        <p14:creationId xmlns:p14="http://schemas.microsoft.com/office/powerpoint/2010/main" val="26611085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260350"/>
            <a:ext cx="6192838" cy="792163"/>
          </a:xfrm>
        </p:spPr>
        <p:txBody>
          <a:bodyPr lIns="90000" tIns="46800" rIns="90000" bIns="46800"/>
          <a:lstStyle/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FF9933"/>
                </a:solidFill>
              </a:rPr>
              <a:t>  The Proposed Scheme</a:t>
            </a:r>
            <a:endParaRPr lang="en-AU" b="1" smtClean="0">
              <a:solidFill>
                <a:srgbClr val="FF9933"/>
              </a:solidFill>
            </a:endParaRPr>
          </a:p>
        </p:txBody>
      </p:sp>
      <p:sp>
        <p:nvSpPr>
          <p:cNvPr id="1310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916113"/>
            <a:ext cx="7993062" cy="1800225"/>
          </a:xfrm>
        </p:spPr>
        <p:txBody>
          <a:bodyPr/>
          <a:lstStyle/>
          <a:p>
            <a:pPr marL="533400" indent="-533400"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600" smtClean="0"/>
              <a:t>Adjacent nodes can exploit unavoidable overhearing of neighboring nodes’ traffic to improve the selection of parent nodes and uncongested data aggregators. In this case, node 1 can move to node 4. </a:t>
            </a:r>
          </a:p>
          <a:p>
            <a:pPr marL="533400" indent="-533400">
              <a:lnSpc>
                <a:spcPct val="92000"/>
              </a:lnSpc>
              <a:buFont typeface="Verdana" pitchFamily="34" charset="0"/>
              <a:buChar char="•"/>
            </a:pPr>
            <a:endParaRPr lang="en-US" sz="1600" smtClean="0"/>
          </a:p>
          <a:p>
            <a:pPr marL="533400" indent="-533400">
              <a:lnSpc>
                <a:spcPct val="92000"/>
              </a:lnSpc>
              <a:buFont typeface="Verdana" pitchFamily="34" charset="0"/>
              <a:buChar char="•"/>
            </a:pPr>
            <a:r>
              <a:rPr lang="en-US" sz="1600" smtClean="0"/>
              <a:t>Since more than one data packet being aggregated, the resulting aggregated packet must be dispatched to ensure the aggregated packets’ with minimum deadlines.</a:t>
            </a:r>
            <a:r>
              <a:rPr lang="en-US" sz="1800" smtClean="0"/>
              <a:t>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45F5321-2F61-49E4-AC81-0A496043096B}" type="slidenum">
              <a:rPr lang="en-US" sz="1400">
                <a:cs typeface="+mn-cs"/>
              </a:rPr>
              <a:pPr algn="r">
                <a:defRPr/>
              </a:pPr>
              <a:t>9</a:t>
            </a:fld>
            <a:endParaRPr lang="en-US" sz="1400">
              <a:cs typeface="+mn-cs"/>
            </a:endParaRPr>
          </a:p>
        </p:txBody>
      </p:sp>
      <p:sp>
        <p:nvSpPr>
          <p:cNvPr id="131090" name="Rectangle 7"/>
          <p:cNvSpPr>
            <a:spLocks noChangeArrowheads="1"/>
          </p:cNvSpPr>
          <p:nvPr/>
        </p:nvSpPr>
        <p:spPr bwMode="auto">
          <a:xfrm>
            <a:off x="0" y="2022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31091" name="Rectangle 15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131086" name="Object 14"/>
          <p:cNvGraphicFramePr>
            <a:graphicFrameLocks noChangeAspect="1"/>
          </p:cNvGraphicFramePr>
          <p:nvPr/>
        </p:nvGraphicFramePr>
        <p:xfrm>
          <a:off x="2771775" y="3789363"/>
          <a:ext cx="3327400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4" imgW="2560050" imgH="2011781" progId="Visio.Drawing.11">
                  <p:embed/>
                </p:oleObj>
              </mc:Choice>
              <mc:Fallback>
                <p:oleObj name="Visio" r:id="rId4" imgW="2560050" imgH="20117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789363"/>
                        <a:ext cx="3327400" cy="260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92" name="Rectangle 16"/>
          <p:cNvSpPr>
            <a:spLocks noChangeArrowheads="1"/>
          </p:cNvSpPr>
          <p:nvPr/>
        </p:nvSpPr>
        <p:spPr bwMode="auto">
          <a:xfrm>
            <a:off x="3306763" y="6381750"/>
            <a:ext cx="247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>
                <a:schemeClr val="tx1"/>
              </a:buClr>
              <a:tabLst>
                <a:tab pos="457200" algn="l"/>
              </a:tabLst>
            </a:pPr>
            <a:r>
              <a:rPr lang="en-US" sz="1000" b="1"/>
              <a:t>Overhearing of Neighborhood Traffic</a:t>
            </a:r>
            <a:r>
              <a:rPr lang="en-US"/>
              <a:t> </a:t>
            </a:r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468313" y="1341438"/>
            <a:ext cx="629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/>
              <a:t> Overhearing-Based Packet Aggregation</a:t>
            </a:r>
          </a:p>
        </p:txBody>
      </p:sp>
    </p:spTree>
    <p:extLst>
      <p:ext uri="{BB962C8B-B14F-4D97-AF65-F5344CB8AC3E}">
        <p14:creationId xmlns:p14="http://schemas.microsoft.com/office/powerpoint/2010/main" val="3638198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oratePowerpoint_MurdochUni folder">
  <a:themeElements>
    <a:clrScheme name="Curtin Universit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3366"/>
      </a:accent1>
      <a:accent2>
        <a:srgbClr val="B58C0A"/>
      </a:accent2>
      <a:accent3>
        <a:srgbClr val="FFFFFF"/>
      </a:accent3>
      <a:accent4>
        <a:srgbClr val="000000"/>
      </a:accent4>
      <a:accent5>
        <a:srgbClr val="B8ADB8"/>
      </a:accent5>
      <a:accent6>
        <a:srgbClr val="A47E08"/>
      </a:accent6>
      <a:hlink>
        <a:srgbClr val="005B85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CorporatePowerpoint_MurdochUni folder.potx</Template>
  <TotalTime>6157</TotalTime>
  <Words>1182</Words>
  <Application>Microsoft Macintosh PowerPoint</Application>
  <PresentationFormat>On-screen Show (4:3)</PresentationFormat>
  <Paragraphs>179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CorporatePowerpoint_MurdochUni folder</vt:lpstr>
      <vt:lpstr>Visio</vt:lpstr>
      <vt:lpstr>Equation</vt:lpstr>
      <vt:lpstr>Reliable Routing for Low-Power Smart Space Communications   </vt:lpstr>
      <vt:lpstr>CONTENTS</vt:lpstr>
      <vt:lpstr>PowerPoint Presentation</vt:lpstr>
      <vt:lpstr>BACKGROUND (Cont.) Wireless Sensor Networks</vt:lpstr>
      <vt:lpstr>PowerPoint Presentation</vt:lpstr>
      <vt:lpstr>Challenges in Sensor Networks</vt:lpstr>
      <vt:lpstr>PowerPoint Presentation</vt:lpstr>
      <vt:lpstr>  The Proposed Scheme</vt:lpstr>
      <vt:lpstr>  The Proposed Scheme</vt:lpstr>
      <vt:lpstr>Performance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FUTURE WORK  </vt:lpstr>
      <vt:lpstr>Any Questions?</vt:lpstr>
    </vt:vector>
  </TitlesOfParts>
  <Company>University of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Lee</dc:creator>
  <cp:lastModifiedBy>Kevin Lee</cp:lastModifiedBy>
  <cp:revision>78</cp:revision>
  <cp:lastPrinted>2010-12-07T07:03:47Z</cp:lastPrinted>
  <dcterms:created xsi:type="dcterms:W3CDTF">2010-11-15T05:25:55Z</dcterms:created>
  <dcterms:modified xsi:type="dcterms:W3CDTF">2010-12-07T11:03:22Z</dcterms:modified>
</cp:coreProperties>
</file>